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4"/>
  </p:notesMasterIdLst>
  <p:sldIdLst>
    <p:sldId id="271" r:id="rId5"/>
    <p:sldId id="307" r:id="rId6"/>
    <p:sldId id="324" r:id="rId7"/>
    <p:sldId id="308" r:id="rId8"/>
    <p:sldId id="322" r:id="rId9"/>
    <p:sldId id="309" r:id="rId10"/>
    <p:sldId id="323" r:id="rId11"/>
    <p:sldId id="310" r:id="rId12"/>
    <p:sldId id="311" r:id="rId13"/>
    <p:sldId id="317" r:id="rId14"/>
    <p:sldId id="313" r:id="rId15"/>
    <p:sldId id="314" r:id="rId16"/>
    <p:sldId id="316" r:id="rId17"/>
    <p:sldId id="315" r:id="rId18"/>
    <p:sldId id="318" r:id="rId19"/>
    <p:sldId id="319" r:id="rId20"/>
    <p:sldId id="321" r:id="rId21"/>
    <p:sldId id="320" r:id="rId22"/>
    <p:sldId id="278" r:id="rId23"/>
  </p:sldIdLst>
  <p:sldSz cx="12192000" cy="6858000"/>
  <p:notesSz cx="6858000" cy="9144000"/>
  <p:embeddedFontLst>
    <p:embeddedFont>
      <p:font typeface="D2Coding" panose="020B0609020101020101" pitchFamily="49" charset="-127"/>
      <p:regular r:id="rId25"/>
      <p:bold r:id="rId26"/>
    </p:embeddedFont>
    <p:embeddedFont>
      <p:font typeface="나눔스퀘어" panose="020B0600000101010101" pitchFamily="50" charset="-127"/>
      <p:regular r:id="rId27"/>
    </p:embeddedFont>
    <p:embeddedFont>
      <p:font typeface="나눔스퀘어 네오 Regular" panose="00000500000000000000" pitchFamily="2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409"/>
    <a:srgbClr val="FFE292"/>
    <a:srgbClr val="FFE575"/>
    <a:srgbClr val="69258A"/>
    <a:srgbClr val="FFCC00"/>
    <a:srgbClr val="FF5050"/>
    <a:srgbClr val="5E217D"/>
    <a:srgbClr val="FFFFFF"/>
    <a:srgbClr val="ECDBF5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8" autoAdjust="0"/>
    <p:restoredTop sz="97106" autoAdjust="0"/>
  </p:normalViewPr>
  <p:slideViewPr>
    <p:cSldViewPr snapToGrid="0" showGuides="1">
      <p:cViewPr varScale="1">
        <p:scale>
          <a:sx n="162" d="100"/>
          <a:sy n="162" d="100"/>
        </p:scale>
        <p:origin x="26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79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75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132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423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44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74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645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856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062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2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89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58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411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930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7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71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16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55973F-6E57-325D-4E08-6CF9DE04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12" t="42857" r="7136" b="21645"/>
          <a:stretch/>
        </p:blipFill>
        <p:spPr>
          <a:xfrm>
            <a:off x="7723270" y="607938"/>
            <a:ext cx="3103440" cy="312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96812-036D-A43C-07DD-0D1881194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884340" y="1239636"/>
            <a:ext cx="708911" cy="7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19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90466-6629-F44A-0220-002DDD06E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11382126" y="102725"/>
            <a:ext cx="528897" cy="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5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560455" y="3549160"/>
            <a:ext cx="4294887" cy="1272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altLang="ko-KR" sz="2000" dirty="0">
                <a:latin typeface="+mn-ea"/>
              </a:rPr>
              <a:t>1D, 2D, 3D </a:t>
            </a:r>
            <a:r>
              <a:rPr lang="ko-KR" altLang="en-US" sz="2000" dirty="0" err="1">
                <a:latin typeface="+mn-ea"/>
              </a:rPr>
              <a:t>합성곱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 err="1">
                <a:latin typeface="+mn-ea"/>
              </a:rPr>
              <a:t>합성곱</a:t>
            </a:r>
            <a:r>
              <a:rPr lang="ko-KR" altLang="en-US" sz="2000" dirty="0">
                <a:latin typeface="+mn-ea"/>
              </a:rPr>
              <a:t> 신경망 맛보기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2015978" y="2378312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err="1">
                <a:latin typeface="+mj-ea"/>
              </a:rPr>
              <a:t>합성곱</a:t>
            </a:r>
            <a:r>
              <a:rPr lang="ko-KR" altLang="en-US" sz="2800" dirty="0">
                <a:latin typeface="+mj-ea"/>
              </a:rPr>
              <a:t> 신경망 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24. 01. 11. </a:t>
            </a:r>
            <a:r>
              <a:rPr lang="ko-KR" altLang="en-US" sz="2000" dirty="0">
                <a:latin typeface="+mn-ea"/>
                <a:ea typeface="+mn-ea"/>
              </a:rPr>
              <a:t>목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47242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Fashion_mnist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데이터셋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맛보기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894055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Fashion_mnist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데이터셋은 </a:t>
            </a:r>
            <a:r>
              <a:rPr lang="ko-KR" altLang="en-US" sz="1600" dirty="0" err="1">
                <a:latin typeface="+mn-ea"/>
              </a:rPr>
              <a:t>토치비전에</a:t>
            </a:r>
            <a:r>
              <a:rPr lang="ko-KR" altLang="en-US" sz="1600" dirty="0">
                <a:latin typeface="+mn-ea"/>
              </a:rPr>
              <a:t> 내장된 예제 데이터로 운동화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셔츠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샌들 같은 작은 이미지의 모음임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기본 </a:t>
            </a:r>
            <a:r>
              <a:rPr lang="en-US" altLang="ko-KR" sz="1600" dirty="0">
                <a:latin typeface="+mn-ea"/>
              </a:rPr>
              <a:t>MNIST </a:t>
            </a:r>
            <a:r>
              <a:rPr lang="ko-KR" altLang="en-US" sz="1600" dirty="0">
                <a:latin typeface="+mn-ea"/>
              </a:rPr>
              <a:t>데이터셋처럼 열 가지로 분류될 수 있는 </a:t>
            </a:r>
            <a:r>
              <a:rPr lang="en-US" altLang="ko-KR" sz="1600" dirty="0">
                <a:latin typeface="+mn-ea"/>
              </a:rPr>
              <a:t>28x28 </a:t>
            </a:r>
            <a:r>
              <a:rPr lang="ko-KR" altLang="en-US" sz="1600" dirty="0">
                <a:latin typeface="+mn-ea"/>
              </a:rPr>
              <a:t>픽셀의 이미지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만개로 구성되어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데이터셋은 훈련 데이터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255 </a:t>
            </a:r>
            <a:r>
              <a:rPr lang="ko-KR" altLang="en-US" sz="1600" dirty="0">
                <a:latin typeface="+mn-ea"/>
              </a:rPr>
              <a:t>사이의 값을 갖는 </a:t>
            </a:r>
            <a:r>
              <a:rPr lang="en-US" altLang="ko-KR" sz="1600" dirty="0">
                <a:latin typeface="+mn-ea"/>
              </a:rPr>
              <a:t>28x28 </a:t>
            </a:r>
            <a:r>
              <a:rPr lang="ko-KR" altLang="en-US" sz="1600" dirty="0">
                <a:latin typeface="+mn-ea"/>
              </a:rPr>
              <a:t>크기의 </a:t>
            </a:r>
            <a:r>
              <a:rPr lang="ko-KR" altLang="en-US" sz="1600" dirty="0" err="1">
                <a:latin typeface="+mn-ea"/>
              </a:rPr>
              <a:t>넘파이</a:t>
            </a:r>
            <a:r>
              <a:rPr lang="ko-KR" altLang="en-US" sz="1600" dirty="0">
                <a:latin typeface="+mn-ea"/>
              </a:rPr>
              <a:t> 배열이고</a:t>
            </a:r>
            <a:r>
              <a:rPr lang="en-US" altLang="ko-KR" sz="1600" dirty="0">
                <a:latin typeface="+mn-ea"/>
              </a:rPr>
              <a:t>,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레이블 데이터는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9</a:t>
            </a:r>
            <a:r>
              <a:rPr lang="ko-KR" altLang="en-US" sz="1600" dirty="0">
                <a:latin typeface="+mn-ea"/>
              </a:rPr>
              <a:t>까지 정수를 값을 갖는 배열임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9</a:t>
            </a:r>
            <a:r>
              <a:rPr lang="ko-KR" altLang="en-US" sz="1600" dirty="0">
                <a:latin typeface="+mn-ea"/>
              </a:rPr>
              <a:t>까지 정수 값을 이미지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운동화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셔츠 등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의 클래스를 나타내는 레이블임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F633DF-DAFD-3C90-C726-1D7247E8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572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2990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라이브러리 호출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맛보기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3625462"/>
            <a:ext cx="433644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파이토치는</a:t>
            </a:r>
            <a:r>
              <a:rPr lang="ko-KR" altLang="en-US" sz="1600" dirty="0">
                <a:latin typeface="+mn-ea"/>
              </a:rPr>
              <a:t> 기본적으로 </a:t>
            </a:r>
            <a:r>
              <a:rPr lang="en-US" altLang="ko-KR" sz="1600" dirty="0">
                <a:latin typeface="+mn-ea"/>
              </a:rPr>
              <a:t>GPU </a:t>
            </a:r>
            <a:r>
              <a:rPr lang="ko-KR" altLang="en-US" sz="1600" dirty="0">
                <a:latin typeface="+mn-ea"/>
              </a:rPr>
              <a:t>사용을 권장함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GPU</a:t>
            </a:r>
            <a:r>
              <a:rPr lang="ko-KR" altLang="en-US" sz="1600" dirty="0">
                <a:latin typeface="+mn-ea"/>
              </a:rPr>
              <a:t> 혹은 </a:t>
            </a:r>
            <a:r>
              <a:rPr lang="en-US" altLang="ko-KR" sz="1600" dirty="0">
                <a:latin typeface="+mn-ea"/>
              </a:rPr>
              <a:t>GPU</a:t>
            </a:r>
            <a:r>
              <a:rPr lang="ko-KR" altLang="en-US" sz="1600" dirty="0">
                <a:latin typeface="+mn-ea"/>
              </a:rPr>
              <a:t> 장치를 확인하는 코드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6386CA-C3BB-D095-BB82-8E30A514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1470070"/>
            <a:ext cx="7537784" cy="216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EF37DC-840C-B632-E8AB-AB427ED22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0" y="4481784"/>
            <a:ext cx="5603620" cy="27740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DFE79E-D738-36F9-F741-CCF69D96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766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맛보기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2186080"/>
            <a:ext cx="9195146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FashionMNIST</a:t>
            </a:r>
            <a:r>
              <a:rPr lang="ko-KR" altLang="en-US" sz="1600" dirty="0">
                <a:latin typeface="+mn-ea"/>
              </a:rPr>
              <a:t>를 </a:t>
            </a:r>
            <a:r>
              <a:rPr lang="ko-KR" altLang="en-US" sz="1600" dirty="0" err="1">
                <a:latin typeface="+mn-ea"/>
              </a:rPr>
              <a:t>내려받을</a:t>
            </a:r>
            <a:r>
              <a:rPr lang="ko-KR" altLang="en-US" sz="1600" dirty="0">
                <a:latin typeface="+mn-ea"/>
              </a:rPr>
              <a:t> 위치를 지정함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Download</a:t>
            </a:r>
            <a:r>
              <a:rPr lang="ko-KR" altLang="en-US" sz="1600" dirty="0">
                <a:latin typeface="+mn-ea"/>
              </a:rPr>
              <a:t>를 </a:t>
            </a:r>
            <a:r>
              <a:rPr lang="en-US" altLang="ko-KR" sz="1600" dirty="0">
                <a:latin typeface="+mn-ea"/>
              </a:rPr>
              <a:t>Ture </a:t>
            </a:r>
            <a:r>
              <a:rPr lang="ko-KR" altLang="en-US" sz="1600" dirty="0">
                <a:latin typeface="+mn-ea"/>
              </a:rPr>
              <a:t>변경해주면 첫 번째 파라미터의 위치에 해당 데이터셋이 있는지 확인후 </a:t>
            </a:r>
            <a:r>
              <a:rPr lang="ko-KR" altLang="en-US" sz="1600" dirty="0" err="1">
                <a:latin typeface="+mn-ea"/>
              </a:rPr>
              <a:t>내려받음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Transform : </a:t>
            </a:r>
            <a:r>
              <a:rPr lang="ko-KR" altLang="en-US" sz="1600" dirty="0">
                <a:latin typeface="+mn-ea"/>
              </a:rPr>
              <a:t>이미지를 </a:t>
            </a:r>
            <a:r>
              <a:rPr lang="ko-KR" altLang="en-US" sz="1600" dirty="0" err="1">
                <a:latin typeface="+mn-ea"/>
              </a:rPr>
              <a:t>텐서</a:t>
            </a:r>
            <a:r>
              <a:rPr lang="en-US" altLang="ko-KR" sz="1600" dirty="0">
                <a:latin typeface="+mn-ea"/>
              </a:rPr>
              <a:t>(0~1)</a:t>
            </a:r>
            <a:r>
              <a:rPr lang="ko-KR" altLang="en-US" sz="1600" dirty="0">
                <a:latin typeface="+mn-ea"/>
              </a:rPr>
              <a:t>로 변경함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train : </a:t>
            </a:r>
            <a:r>
              <a:rPr lang="ko-KR" altLang="en-US" sz="1600" dirty="0">
                <a:latin typeface="+mn-ea"/>
              </a:rPr>
              <a:t>테스트용 데이터셋을 로드하기 위해 </a:t>
            </a:r>
            <a:r>
              <a:rPr lang="en-US" altLang="ko-KR" sz="1600" dirty="0" err="1">
                <a:latin typeface="+mn-ea"/>
              </a:rPr>
              <a:t>fasle</a:t>
            </a:r>
            <a:r>
              <a:rPr lang="ko-KR" altLang="en-US" sz="1600" dirty="0">
                <a:latin typeface="+mn-ea"/>
              </a:rPr>
              <a:t>로 설정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2FEF4C-0490-90A9-2758-8AAD9BEF6D9A}"/>
              </a:ext>
            </a:extLst>
          </p:cNvPr>
          <p:cNvGrpSpPr/>
          <p:nvPr/>
        </p:nvGrpSpPr>
        <p:grpSpPr>
          <a:xfrm>
            <a:off x="541990" y="1330068"/>
            <a:ext cx="8034647" cy="868467"/>
            <a:chOff x="907750" y="1508549"/>
            <a:chExt cx="8034647" cy="8684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A81AF27-4E8B-6AED-3BE6-CDEF89CE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750" y="1508549"/>
              <a:ext cx="8034647" cy="86846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9FEE1D5-8798-D1D5-CCC1-F9FB4753D4AC}"/>
                </a:ext>
              </a:extLst>
            </p:cNvPr>
            <p:cNvCxnSpPr/>
            <p:nvPr/>
          </p:nvCxnSpPr>
          <p:spPr>
            <a:xfrm>
              <a:off x="4794584" y="1720516"/>
              <a:ext cx="1143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C476785-A6DA-2958-8278-4A6011E10AD0}"/>
                </a:ext>
              </a:extLst>
            </p:cNvPr>
            <p:cNvCxnSpPr>
              <a:cxnSpLocks/>
            </p:cNvCxnSpPr>
            <p:nvPr/>
          </p:nvCxnSpPr>
          <p:spPr>
            <a:xfrm>
              <a:off x="6070934" y="1720516"/>
              <a:ext cx="106805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E2DC241-C4C5-DFD7-B8D5-C61399CB708C}"/>
                </a:ext>
              </a:extLst>
            </p:cNvPr>
            <p:cNvCxnSpPr>
              <a:cxnSpLocks/>
            </p:cNvCxnSpPr>
            <p:nvPr/>
          </p:nvCxnSpPr>
          <p:spPr>
            <a:xfrm>
              <a:off x="7242509" y="1720516"/>
              <a:ext cx="80611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242FBF4-61AF-E0EE-7FDD-87C498AE76EF}"/>
                </a:ext>
              </a:extLst>
            </p:cNvPr>
            <p:cNvCxnSpPr>
              <a:cxnSpLocks/>
            </p:cNvCxnSpPr>
            <p:nvPr/>
          </p:nvCxnSpPr>
          <p:spPr>
            <a:xfrm>
              <a:off x="4569572" y="1923415"/>
              <a:ext cx="3245691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77273FA-B025-E080-9B69-0F9676CFC6E9}"/>
                </a:ext>
              </a:extLst>
            </p:cNvPr>
            <p:cNvCxnSpPr>
              <a:cxnSpLocks/>
            </p:cNvCxnSpPr>
            <p:nvPr/>
          </p:nvCxnSpPr>
          <p:spPr>
            <a:xfrm>
              <a:off x="7169484" y="2120566"/>
              <a:ext cx="80611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C5DBC42-AFF8-4168-F84A-39CCF46896E3}"/>
              </a:ext>
            </a:extLst>
          </p:cNvPr>
          <p:cNvSpPr txBox="1"/>
          <p:nvPr/>
        </p:nvSpPr>
        <p:spPr>
          <a:xfrm>
            <a:off x="492380" y="4775866"/>
            <a:ext cx="7912744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Fashion_minst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데이터를 메모리로 불러오기 위해 </a:t>
            </a:r>
            <a:r>
              <a:rPr lang="en-US" altLang="ko-KR" sz="1600" dirty="0" err="1">
                <a:latin typeface="+mn-ea"/>
              </a:rPr>
              <a:t>DataLoader</a:t>
            </a:r>
            <a:r>
              <a:rPr lang="ko-KR" altLang="en-US" sz="1600" dirty="0">
                <a:latin typeface="+mn-ea"/>
              </a:rPr>
              <a:t>에 전달함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원하는 크기의 배치 단위로 데이터를 불러오거나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순서가 무작위로 섞이도록 할 수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불러올 데이터셋을 지정하고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데이터를 배치로 </a:t>
            </a:r>
            <a:r>
              <a:rPr lang="ko-KR" altLang="en-US" sz="1600" dirty="0" err="1">
                <a:latin typeface="+mn-ea"/>
              </a:rPr>
              <a:t>묶어줌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3ED631-62AD-89EE-5C3D-B76AB531C130}"/>
              </a:ext>
            </a:extLst>
          </p:cNvPr>
          <p:cNvGrpSpPr/>
          <p:nvPr/>
        </p:nvGrpSpPr>
        <p:grpSpPr>
          <a:xfrm>
            <a:off x="541990" y="3946753"/>
            <a:ext cx="6133130" cy="828123"/>
            <a:chOff x="907750" y="4074089"/>
            <a:chExt cx="6133130" cy="82812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2A16A5D-BC2C-7DC1-DE89-20A754405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750" y="4074089"/>
              <a:ext cx="6133130" cy="828123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1AE22B7-08C7-2A62-E5D2-20D8788C9E09}"/>
                </a:ext>
              </a:extLst>
            </p:cNvPr>
            <p:cNvCxnSpPr/>
            <p:nvPr/>
          </p:nvCxnSpPr>
          <p:spPr>
            <a:xfrm>
              <a:off x="2011680" y="4290060"/>
              <a:ext cx="189738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901A809-F8DA-26AF-6F8B-2FE1375D6313}"/>
                </a:ext>
              </a:extLst>
            </p:cNvPr>
            <p:cNvCxnSpPr/>
            <p:nvPr/>
          </p:nvCxnSpPr>
          <p:spPr>
            <a:xfrm>
              <a:off x="1912620" y="4663440"/>
              <a:ext cx="189738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521CE-51E3-393E-1310-8910B00D77BD}"/>
              </a:ext>
            </a:extLst>
          </p:cNvPr>
          <p:cNvSpPr txBox="1"/>
          <p:nvPr/>
        </p:nvSpPr>
        <p:spPr>
          <a:xfrm>
            <a:off x="492380" y="824370"/>
            <a:ext cx="611505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+mn-ea"/>
              </a:rPr>
              <a:t>Fashion_mnist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데이터셋을 </a:t>
            </a:r>
            <a:r>
              <a:rPr lang="ko-KR" altLang="en-US" sz="1800" dirty="0" err="1">
                <a:latin typeface="+mn-ea"/>
              </a:rPr>
              <a:t>내려받기</a:t>
            </a:r>
            <a:endParaRPr lang="en-US" altLang="ko-KR" sz="18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41E4A0-3837-387C-0667-EA0D395C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4891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3986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분류에 사용될 클래스 정의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맛보기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4355165"/>
            <a:ext cx="577754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이산형 분포를 갖는 데이터에서 무작위 표본을 추출할 </a:t>
            </a:r>
            <a:r>
              <a:rPr lang="ko-KR" altLang="en-US" sz="1600">
                <a:latin typeface="+mn-ea"/>
              </a:rPr>
              <a:t>때 사용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train_dataset</a:t>
            </a:r>
            <a:r>
              <a:rPr lang="ko-KR" altLang="en-US" sz="1600" dirty="0">
                <a:latin typeface="+mn-ea"/>
              </a:rPr>
              <a:t>을 이용한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차원 배열을 생성함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88FF8D-A9B9-E04F-A338-C4375CD9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1409222"/>
            <a:ext cx="8503920" cy="2945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053940-BE85-CA50-F679-4C0C9ACED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24" y="1950719"/>
            <a:ext cx="3999547" cy="430720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3C001-08A3-76D5-E270-04D614674C5B}"/>
              </a:ext>
            </a:extLst>
          </p:cNvPr>
          <p:cNvCxnSpPr>
            <a:cxnSpLocks/>
          </p:cNvCxnSpPr>
          <p:nvPr/>
        </p:nvCxnSpPr>
        <p:spPr>
          <a:xfrm>
            <a:off x="1524000" y="3078480"/>
            <a:ext cx="275844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1C9C1B2-F50B-5D45-FAD3-C59795CA747E}"/>
              </a:ext>
            </a:extLst>
          </p:cNvPr>
          <p:cNvCxnSpPr>
            <a:cxnSpLocks/>
          </p:cNvCxnSpPr>
          <p:nvPr/>
        </p:nvCxnSpPr>
        <p:spPr>
          <a:xfrm>
            <a:off x="1295400" y="3291840"/>
            <a:ext cx="233470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1BB311-78A6-934A-13F8-8F81BCC9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461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91137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심층 신경망 모델 생성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맛보기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390BF6-844D-1593-B659-A3EE877E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1" y="1409222"/>
            <a:ext cx="7586570" cy="2543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86C1D8-620A-CF12-DE11-0C90E735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41" y="4048147"/>
            <a:ext cx="7589454" cy="1296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18C177-11F2-ED03-F7DF-92F43EA5D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40" y="5389251"/>
            <a:ext cx="3276227" cy="85816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FE8B5A-A897-1E80-9259-1444B2DE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5990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94851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심층 신경망을 이용한 모델 학습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맛보기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F9E1B2-DD66-6C38-7536-826034410C4C}"/>
              </a:ext>
            </a:extLst>
          </p:cNvPr>
          <p:cNvGrpSpPr/>
          <p:nvPr/>
        </p:nvGrpSpPr>
        <p:grpSpPr>
          <a:xfrm>
            <a:off x="578137" y="1409222"/>
            <a:ext cx="5976046" cy="5003376"/>
            <a:chOff x="365760" y="1409223"/>
            <a:chExt cx="6324110" cy="53643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DC3131F-3BFC-0012-BC4E-513F899E8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1" y="1409223"/>
              <a:ext cx="6324108" cy="274153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F063BB8-335C-633F-D180-83DCAA808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24"/>
            <a:stretch/>
          </p:blipFill>
          <p:spPr>
            <a:xfrm>
              <a:off x="365762" y="4124010"/>
              <a:ext cx="4608776" cy="26495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AF936F9-8540-C74B-5E8F-69522F36C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548" r="32881"/>
            <a:stretch/>
          </p:blipFill>
          <p:spPr>
            <a:xfrm>
              <a:off x="4939128" y="4150757"/>
              <a:ext cx="1750742" cy="2622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F3F6E8-47D8-EABE-2344-22B970540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548" r="32881"/>
            <a:stretch/>
          </p:blipFill>
          <p:spPr>
            <a:xfrm>
              <a:off x="365760" y="4150757"/>
              <a:ext cx="115472" cy="262278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FCA91D-7A34-6F69-8D1A-1A66085B4667}"/>
              </a:ext>
            </a:extLst>
          </p:cNvPr>
          <p:cNvSpPr txBox="1"/>
          <p:nvPr/>
        </p:nvSpPr>
        <p:spPr>
          <a:xfrm>
            <a:off x="6702043" y="4214665"/>
            <a:ext cx="4229043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최종적으로 정확도가 </a:t>
            </a:r>
            <a:r>
              <a:rPr lang="en-US" altLang="ko-KR" sz="1400" dirty="0">
                <a:latin typeface="+mn-ea"/>
              </a:rPr>
              <a:t>86%</a:t>
            </a:r>
            <a:r>
              <a:rPr lang="ko-KR" altLang="en-US" sz="1400" dirty="0">
                <a:latin typeface="+mn-ea"/>
              </a:rPr>
              <a:t>로 높은 수치를 보여줌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심층 신경망에 대한 모델 생성과 성능을 </a:t>
            </a:r>
            <a:r>
              <a:rPr lang="ko-KR" altLang="en-US" sz="1400" dirty="0" err="1">
                <a:latin typeface="+mn-ea"/>
              </a:rPr>
              <a:t>평가해봄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신경망을 </a:t>
            </a:r>
            <a:r>
              <a:rPr lang="ko-KR" altLang="en-US" sz="1400" dirty="0" err="1">
                <a:latin typeface="+mn-ea"/>
              </a:rPr>
              <a:t>생성해봄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21E087-E30A-F363-170F-1E157D846600}"/>
              </a:ext>
            </a:extLst>
          </p:cNvPr>
          <p:cNvGrpSpPr/>
          <p:nvPr/>
        </p:nvGrpSpPr>
        <p:grpSpPr>
          <a:xfrm>
            <a:off x="4482306" y="5317410"/>
            <a:ext cx="3580955" cy="803037"/>
            <a:chOff x="6900899" y="1409221"/>
            <a:chExt cx="4471223" cy="9969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078A85-6068-341E-2E4A-0BC38B89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0899" y="1409221"/>
              <a:ext cx="4471223" cy="99699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CAE01E1-97CB-E54F-9118-2DDBCB31E560}"/>
                </a:ext>
              </a:extLst>
            </p:cNvPr>
            <p:cNvSpPr/>
            <p:nvPr/>
          </p:nvSpPr>
          <p:spPr>
            <a:xfrm>
              <a:off x="10194085" y="2235856"/>
              <a:ext cx="1126777" cy="1585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87539C-E4F2-3E07-51DB-AE36D6BAAF31}"/>
              </a:ext>
            </a:extLst>
          </p:cNvPr>
          <p:cNvSpPr txBox="1"/>
          <p:nvPr/>
        </p:nvSpPr>
        <p:spPr>
          <a:xfrm>
            <a:off x="6702043" y="1312374"/>
            <a:ext cx="5121915" cy="301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분류 문제에서 클래스가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개 이상일 때 다음과 같은 사항 주의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정확도가 </a:t>
            </a:r>
            <a:r>
              <a:rPr lang="en-US" altLang="ko-KR" sz="1400" dirty="0">
                <a:latin typeface="+mn-ea"/>
              </a:rPr>
              <a:t>80% </a:t>
            </a:r>
            <a:r>
              <a:rPr lang="ko-KR" altLang="en-US" sz="1400" dirty="0">
                <a:latin typeface="+mn-ea"/>
              </a:rPr>
              <a:t>이상일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모든 클래스가 동등하게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고려된 것인지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특정 클래스의 분류가 높았던 것인지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정확도가 </a:t>
            </a:r>
            <a:r>
              <a:rPr lang="en-US" altLang="ko-KR" sz="1400" dirty="0">
                <a:latin typeface="+mn-ea"/>
              </a:rPr>
              <a:t>90% </a:t>
            </a:r>
            <a:r>
              <a:rPr lang="ko-KR" altLang="en-US" sz="1400" dirty="0">
                <a:latin typeface="+mn-ea"/>
              </a:rPr>
              <a:t>이상일 때</a:t>
            </a:r>
            <a:r>
              <a:rPr lang="en-US" altLang="ko-KR" sz="1400" dirty="0">
                <a:latin typeface="+mn-ea"/>
              </a:rPr>
              <a:t>, 100</a:t>
            </a:r>
            <a:r>
              <a:rPr lang="ko-KR" altLang="en-US" sz="1400" dirty="0">
                <a:latin typeface="+mn-ea"/>
              </a:rPr>
              <a:t>개의 데이터 중 </a:t>
            </a:r>
            <a:r>
              <a:rPr lang="en-US" altLang="ko-KR" sz="1400" dirty="0">
                <a:latin typeface="+mn-ea"/>
              </a:rPr>
              <a:t>90</a:t>
            </a:r>
            <a:r>
              <a:rPr lang="ko-KR" altLang="en-US" sz="1400" dirty="0">
                <a:latin typeface="+mn-ea"/>
              </a:rPr>
              <a:t>개의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하나의 클래스에 속할 경우 </a:t>
            </a:r>
            <a:r>
              <a:rPr lang="en-US" altLang="ko-KR" sz="1400" dirty="0">
                <a:latin typeface="+mn-ea"/>
              </a:rPr>
              <a:t>90% </a:t>
            </a:r>
            <a:r>
              <a:rPr lang="ko-KR" altLang="en-US" sz="1400" dirty="0">
                <a:latin typeface="+mn-ea"/>
              </a:rPr>
              <a:t>정확도는 높다고 할 수 없음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모든 데이터를 특정 클래스에 속한다고 예측해도 </a:t>
            </a:r>
            <a:r>
              <a:rPr lang="en-US" altLang="ko-KR" sz="1400" dirty="0">
                <a:latin typeface="+mn-ea"/>
              </a:rPr>
              <a:t>90%</a:t>
            </a:r>
            <a:r>
              <a:rPr lang="ko-KR" altLang="en-US" sz="1400" dirty="0">
                <a:latin typeface="+mn-ea"/>
              </a:rPr>
              <a:t>의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예측 결과가 나오기 때문에 데이터 특성에 따라 정확도를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잘 </a:t>
            </a:r>
            <a:r>
              <a:rPr lang="ko-KR" altLang="en-US" sz="1400" dirty="0" err="1">
                <a:latin typeface="+mn-ea"/>
              </a:rPr>
              <a:t>관측해야함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DFF70A-8B2E-E6D1-4958-E13262DC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258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84885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네트워크 생성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맛보기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86BB9F-A556-C0B7-0891-000779F5D767}"/>
              </a:ext>
            </a:extLst>
          </p:cNvPr>
          <p:cNvGrpSpPr/>
          <p:nvPr/>
        </p:nvGrpSpPr>
        <p:grpSpPr>
          <a:xfrm>
            <a:off x="471939" y="1505986"/>
            <a:ext cx="8616957" cy="4171021"/>
            <a:chOff x="544741" y="1570864"/>
            <a:chExt cx="8544155" cy="40093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FA1F89-B208-DFD2-B221-150A098BC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741" y="1570864"/>
              <a:ext cx="8544155" cy="4009379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ADCBB38-DD78-CD5E-2A0D-BC41C2680289}"/>
                </a:ext>
              </a:extLst>
            </p:cNvPr>
            <p:cNvCxnSpPr>
              <a:cxnSpLocks/>
            </p:cNvCxnSpPr>
            <p:nvPr/>
          </p:nvCxnSpPr>
          <p:spPr>
            <a:xfrm>
              <a:off x="1492537" y="3757889"/>
              <a:ext cx="2418735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495ACDA-B96D-10A3-D352-605002597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896" y="2883662"/>
            <a:ext cx="2973361" cy="279334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5A25C8-D907-D36D-1A56-47E81600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015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67948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네트워크를 위한 파라미터 정의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맛보기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5282657" y="1399552"/>
            <a:ext cx="6436377" cy="3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n-ea"/>
              </a:rPr>
              <a:t>layer1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Conv2d : </a:t>
            </a:r>
            <a:r>
              <a:rPr lang="ko-KR" altLang="en-US" sz="1000" dirty="0">
                <a:latin typeface="+mn-ea"/>
              </a:rPr>
              <a:t>입력 채널이 </a:t>
            </a:r>
            <a:r>
              <a:rPr lang="en-US" altLang="ko-KR" sz="1000" dirty="0">
                <a:latin typeface="+mn-ea"/>
              </a:rPr>
              <a:t>1</a:t>
            </a:r>
            <a:r>
              <a:rPr lang="ko-KR" altLang="en-US" sz="1000" dirty="0">
                <a:latin typeface="+mn-ea"/>
              </a:rPr>
              <a:t>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출력 채널이 </a:t>
            </a:r>
            <a:r>
              <a:rPr lang="en-US" altLang="ko-KR" sz="1000" dirty="0">
                <a:latin typeface="+mn-ea"/>
              </a:rPr>
              <a:t>32</a:t>
            </a:r>
            <a:r>
              <a:rPr lang="ko-KR" altLang="en-US" sz="1000" dirty="0">
                <a:latin typeface="+mn-ea"/>
              </a:rPr>
              <a:t>개인 </a:t>
            </a:r>
            <a:r>
              <a:rPr lang="ko-KR" altLang="en-US" sz="1000" dirty="0" err="1">
                <a:latin typeface="+mn-ea"/>
              </a:rPr>
              <a:t>컨볼루션을</a:t>
            </a:r>
            <a:r>
              <a:rPr lang="ko-KR" altLang="en-US" sz="1000" dirty="0">
                <a:latin typeface="+mn-ea"/>
              </a:rPr>
              <a:t> 수행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커널 크기는 </a:t>
            </a:r>
            <a:r>
              <a:rPr lang="en-US" altLang="ko-KR" sz="1000" dirty="0">
                <a:latin typeface="+mn-ea"/>
              </a:rPr>
              <a:t>3x3 </a:t>
            </a:r>
            <a:r>
              <a:rPr lang="ko-KR" altLang="en-US" sz="1000" dirty="0">
                <a:latin typeface="+mn-ea"/>
              </a:rPr>
              <a:t>이며</a:t>
            </a:r>
            <a:r>
              <a:rPr lang="en-US" altLang="ko-KR" sz="1000" dirty="0">
                <a:latin typeface="+mn-ea"/>
              </a:rPr>
              <a:t>, </a:t>
            </a:r>
            <a:br>
              <a:rPr lang="en-US" altLang="ko-KR" sz="1000" dirty="0">
                <a:latin typeface="+mn-ea"/>
              </a:rPr>
            </a:br>
            <a:r>
              <a:rPr lang="ko-KR" altLang="en-US" sz="1000" dirty="0" err="1">
                <a:latin typeface="+mn-ea"/>
              </a:rPr>
              <a:t>스트라이드는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1x1</a:t>
            </a:r>
            <a:r>
              <a:rPr lang="ko-KR" altLang="en-US" sz="1000" dirty="0">
                <a:latin typeface="+mn-ea"/>
              </a:rPr>
              <a:t>로 설정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패딩 </a:t>
            </a:r>
            <a:r>
              <a:rPr lang="en-US" altLang="ko-KR" sz="1000" dirty="0">
                <a:latin typeface="+mn-ea"/>
              </a:rPr>
              <a:t>1x1</a:t>
            </a:r>
            <a:r>
              <a:rPr lang="ko-KR" altLang="en-US" sz="1000" dirty="0">
                <a:latin typeface="+mn-ea"/>
              </a:rPr>
              <a:t>로 적용되어 입력 이미지와 높이와 너비가 동일하게 유지됨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BatchNorm2d : </a:t>
            </a:r>
            <a:r>
              <a:rPr lang="ko-KR" altLang="en-US" sz="1000" dirty="0">
                <a:latin typeface="+mn-ea"/>
              </a:rPr>
              <a:t>배치 정규화를 수행하는 계층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32</a:t>
            </a:r>
            <a:r>
              <a:rPr lang="ko-KR" altLang="en-US" sz="1000" dirty="0">
                <a:latin typeface="+mn-ea"/>
              </a:rPr>
              <a:t>개의 출력 채널에 대해 배치 정규화를 적용하여 훈련의 안정성을 높이고 학습 속도를 빠르게 함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en-US" altLang="ko-KR" sz="1000" dirty="0" err="1">
                <a:latin typeface="+mn-ea"/>
              </a:rPr>
              <a:t>ReLU</a:t>
            </a:r>
            <a:r>
              <a:rPr lang="en-US" altLang="ko-KR" sz="1000" dirty="0">
                <a:latin typeface="+mn-ea"/>
              </a:rPr>
              <a:t> : </a:t>
            </a:r>
            <a:r>
              <a:rPr lang="ko-KR" altLang="en-US" sz="1000" dirty="0">
                <a:latin typeface="+mn-ea"/>
              </a:rPr>
              <a:t>활성화 함수로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음수 값은</a:t>
            </a:r>
            <a:r>
              <a:rPr lang="en-US" altLang="ko-KR" sz="1000" dirty="0">
                <a:latin typeface="+mn-ea"/>
              </a:rPr>
              <a:t> 0</a:t>
            </a:r>
            <a:r>
              <a:rPr lang="ko-KR" altLang="en-US" sz="1000" dirty="0">
                <a:latin typeface="+mn-ea"/>
              </a:rPr>
              <a:t>으로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양수 값은 그대로 전달하여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비선형성을 도입함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MaxPool2d : </a:t>
            </a:r>
            <a:r>
              <a:rPr lang="ko-KR" altLang="en-US" sz="1000" dirty="0">
                <a:latin typeface="+mn-ea"/>
              </a:rPr>
              <a:t>최대 </a:t>
            </a:r>
            <a:r>
              <a:rPr lang="ko-KR" altLang="en-US" sz="1000" dirty="0" err="1">
                <a:latin typeface="+mn-ea"/>
              </a:rPr>
              <a:t>풀링</a:t>
            </a:r>
            <a:r>
              <a:rPr lang="ko-KR" altLang="en-US" sz="1000" dirty="0">
                <a:latin typeface="+mn-ea"/>
              </a:rPr>
              <a:t> 계층으로 </a:t>
            </a:r>
            <a:r>
              <a:rPr lang="en-US" altLang="ko-KR" sz="1000" dirty="0">
                <a:latin typeface="+mn-ea"/>
              </a:rPr>
              <a:t>2x2 </a:t>
            </a:r>
            <a:r>
              <a:rPr lang="ko-KR" altLang="en-US" sz="1000" dirty="0">
                <a:latin typeface="+mn-ea"/>
              </a:rPr>
              <a:t>크기의 </a:t>
            </a:r>
            <a:r>
              <a:rPr lang="ko-KR" altLang="en-US" sz="1000" dirty="0" err="1">
                <a:latin typeface="+mn-ea"/>
              </a:rPr>
              <a:t>풀링</a:t>
            </a:r>
            <a:r>
              <a:rPr lang="ko-KR" altLang="en-US" sz="1000" dirty="0">
                <a:latin typeface="+mn-ea"/>
              </a:rPr>
              <a:t> 윈도우와</a:t>
            </a:r>
            <a:r>
              <a:rPr lang="en-US" altLang="ko-KR" sz="1000" dirty="0">
                <a:latin typeface="+mn-ea"/>
              </a:rPr>
              <a:t> 2x2 </a:t>
            </a:r>
            <a:r>
              <a:rPr lang="ko-KR" altLang="en-US" sz="1000" dirty="0" err="1">
                <a:latin typeface="+mn-ea"/>
              </a:rPr>
              <a:t>스트라이드를</a:t>
            </a:r>
            <a:r>
              <a:rPr lang="ko-KR" altLang="en-US" sz="1000" dirty="0">
                <a:latin typeface="+mn-ea"/>
              </a:rPr>
              <a:t> 사용하여 공간 차원을 줄임</a:t>
            </a:r>
            <a:endParaRPr lang="en-US" altLang="ko-KR" sz="1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n-ea"/>
              </a:rPr>
              <a:t>layer2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구조는 </a:t>
            </a:r>
            <a:r>
              <a:rPr lang="en-US" altLang="ko-KR" sz="1000" dirty="0">
                <a:latin typeface="+mn-ea"/>
              </a:rPr>
              <a:t>layer1</a:t>
            </a:r>
            <a:r>
              <a:rPr lang="ko-KR" altLang="en-US" sz="1000" dirty="0">
                <a:latin typeface="+mn-ea"/>
              </a:rPr>
              <a:t>과 유사하며 </a:t>
            </a:r>
            <a:r>
              <a:rPr lang="en-US" altLang="ko-KR" sz="1000" dirty="0">
                <a:latin typeface="+mn-ea"/>
              </a:rPr>
              <a:t>32</a:t>
            </a:r>
            <a:r>
              <a:rPr lang="ko-KR" altLang="en-US" sz="1000" dirty="0">
                <a:latin typeface="+mn-ea"/>
              </a:rPr>
              <a:t>개의 입력 채널 대신 </a:t>
            </a:r>
            <a:r>
              <a:rPr lang="en-US" altLang="ko-KR" sz="1000" dirty="0">
                <a:latin typeface="+mn-ea"/>
              </a:rPr>
              <a:t>64</a:t>
            </a:r>
            <a:r>
              <a:rPr lang="ko-KR" altLang="en-US" sz="1000" dirty="0">
                <a:latin typeface="+mn-ea"/>
              </a:rPr>
              <a:t>개의 출력 채널을 가짐</a:t>
            </a:r>
            <a:endParaRPr lang="en-US" altLang="ko-KR" sz="1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n-ea"/>
              </a:rPr>
              <a:t>layer3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fc1 : 2034</a:t>
            </a:r>
            <a:r>
              <a:rPr lang="ko-KR" altLang="en-US" sz="1000" dirty="0">
                <a:latin typeface="+mn-ea"/>
              </a:rPr>
              <a:t>개의 특성을 입력으로 받아 </a:t>
            </a:r>
            <a:r>
              <a:rPr lang="en-US" altLang="ko-KR" sz="1000" dirty="0">
                <a:latin typeface="+mn-ea"/>
              </a:rPr>
              <a:t>600</a:t>
            </a:r>
            <a:r>
              <a:rPr lang="ko-KR" altLang="en-US" sz="1000" dirty="0">
                <a:latin typeface="+mn-ea"/>
              </a:rPr>
              <a:t>개의 출력 특성을 생성함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drop 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2D </a:t>
            </a:r>
            <a:r>
              <a:rPr lang="ko-KR" altLang="en-US" sz="1000" dirty="0" err="1">
                <a:latin typeface="+mn-ea"/>
              </a:rPr>
              <a:t>드롭아웃</a:t>
            </a:r>
            <a:r>
              <a:rPr lang="ko-KR" altLang="en-US" sz="1000" dirty="0">
                <a:latin typeface="+mn-ea"/>
              </a:rPr>
              <a:t> 계층으로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훈련중에 </a:t>
            </a:r>
            <a:r>
              <a:rPr lang="en-US" altLang="ko-KR" sz="1000" dirty="0">
                <a:latin typeface="+mn-ea"/>
              </a:rPr>
              <a:t>25% </a:t>
            </a:r>
            <a:r>
              <a:rPr lang="ko-KR" altLang="en-US" sz="1000" dirty="0">
                <a:latin typeface="+mn-ea"/>
              </a:rPr>
              <a:t>확률로 </a:t>
            </a:r>
            <a:r>
              <a:rPr lang="en-US" altLang="ko-KR" sz="1000" dirty="0">
                <a:latin typeface="+mn-ea"/>
              </a:rPr>
              <a:t>0</a:t>
            </a:r>
            <a:r>
              <a:rPr lang="ko-KR" altLang="en-US" sz="1000" dirty="0">
                <a:latin typeface="+mn-ea"/>
              </a:rPr>
              <a:t>으로 설정하여 과적합을 방지함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# bias : </a:t>
            </a:r>
            <a:r>
              <a:rPr lang="ko-KR" altLang="en-US" sz="1000" dirty="0">
                <a:latin typeface="+mn-ea"/>
              </a:rPr>
              <a:t>신경망의 각 계층에서 사용되는 추가 파라미터를 의미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# </a:t>
            </a:r>
            <a:r>
              <a:rPr lang="en-US" altLang="ko-KR" sz="1000" dirty="0" err="1">
                <a:latin typeface="+mn-ea"/>
              </a:rPr>
              <a:t>track_running_states</a:t>
            </a:r>
            <a:r>
              <a:rPr lang="en-US" altLang="ko-KR" sz="1000" dirty="0">
                <a:latin typeface="+mn-ea"/>
              </a:rPr>
              <a:t> : </a:t>
            </a:r>
            <a:r>
              <a:rPr lang="ko-KR" altLang="en-US" sz="1000" dirty="0">
                <a:latin typeface="+mn-ea"/>
              </a:rPr>
              <a:t>신경망이 훈련하는 동안 배치 정규화 계층은 실행중인 통계를 추적함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E643ED-9106-9D05-D673-C4D7838B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1409222"/>
            <a:ext cx="4079573" cy="11806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91D002-6756-8EF8-0159-ED52323E4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0" y="2652393"/>
            <a:ext cx="4679486" cy="25907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DC4F6D-2EA5-2AFE-0232-51443A37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507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91137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</a:t>
            </a:r>
            <a:r>
              <a:rPr lang="ko-KR" altLang="en-US" sz="2000" dirty="0" err="1">
                <a:latin typeface="+mj-ea"/>
                <a:ea typeface="+mj-ea"/>
              </a:rPr>
              <a:t>학습및</a:t>
            </a:r>
            <a:r>
              <a:rPr lang="ko-KR" altLang="en-US" sz="2000" dirty="0">
                <a:latin typeface="+mj-ea"/>
                <a:ea typeface="+mj-ea"/>
              </a:rPr>
              <a:t> 성능 평가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 맛보기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79845" y="2437234"/>
            <a:ext cx="6991016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심층 신경망과 비교하여 정확도가 약간 높음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심층 신경망과 별 차이가 없기 때문에 좀 더 간편한 심층 신경망만 사용해도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무난할 것 같지만 실제로 이미지 데이터가 많아지면 단순 심층 신경망으로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정확한 특성 추출 및 분류가 불가능하므로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신경망을 생성할 수 있도록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학습 해야함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7AB6DF-7CF8-F19C-99DB-81FA42F9E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60" y="1409222"/>
            <a:ext cx="4187646" cy="5037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B9CCF6-62C1-2CB3-5321-129B61E98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845" y="1409222"/>
            <a:ext cx="4164977" cy="89742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A08D44-AD6E-897B-9B6B-97C43371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257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YOU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D3AB28-47A6-0F49-F86F-750114F8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70751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1D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7948010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1D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필터가 시간을 축으로 좌우로만 이동할 수 있는 </a:t>
            </a:r>
            <a:r>
              <a:rPr lang="ko-KR" altLang="en-US" sz="1600" dirty="0" err="1">
                <a:solidFill>
                  <a:schemeClr val="accent4">
                    <a:lumMod val="75000"/>
                  </a:schemeClr>
                </a:solidFill>
                <a:latin typeface="+mn-ea"/>
              </a:rPr>
              <a:t>합성곱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입력</a:t>
            </a:r>
            <a:r>
              <a:rPr lang="en-US" altLang="ko-KR" sz="1600" dirty="0">
                <a:latin typeface="+mn-ea"/>
              </a:rPr>
              <a:t>(w)</a:t>
            </a:r>
            <a:r>
              <a:rPr lang="ko-KR" altLang="en-US" sz="1600" dirty="0">
                <a:latin typeface="+mn-ea"/>
              </a:rPr>
              <a:t>과 필터</a:t>
            </a:r>
            <a:r>
              <a:rPr lang="en-US" altLang="ko-KR" sz="1600" dirty="0">
                <a:latin typeface="+mn-ea"/>
              </a:rPr>
              <a:t>(k)</a:t>
            </a:r>
            <a:r>
              <a:rPr lang="ko-KR" altLang="en-US" sz="1600" dirty="0">
                <a:latin typeface="+mn-ea"/>
              </a:rPr>
              <a:t>에 대한 출력은 </a:t>
            </a:r>
            <a:r>
              <a:rPr lang="en-US" altLang="ko-KR" sz="1600" dirty="0">
                <a:latin typeface="+mn-ea"/>
              </a:rPr>
              <a:t>W</a:t>
            </a:r>
            <a:r>
              <a:rPr lang="ko-KR" altLang="en-US" sz="1600" dirty="0">
                <a:latin typeface="+mn-ea"/>
              </a:rPr>
              <a:t>가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예를 들어 입력이 </a:t>
            </a:r>
            <a:r>
              <a:rPr lang="en-US" altLang="ko-KR" sz="1600" dirty="0">
                <a:latin typeface="+mn-ea"/>
              </a:rPr>
              <a:t>[1, 1, 1, 1, 1]</a:t>
            </a:r>
            <a:r>
              <a:rPr lang="ko-KR" altLang="en-US" sz="1600" dirty="0">
                <a:latin typeface="+mn-ea"/>
              </a:rPr>
              <a:t>이고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필터가 </a:t>
            </a:r>
            <a:r>
              <a:rPr lang="en-US" altLang="ko-KR" sz="1600" dirty="0">
                <a:latin typeface="+mn-ea"/>
              </a:rPr>
              <a:t>[0.25, 0.5, 0.25]</a:t>
            </a:r>
            <a:r>
              <a:rPr lang="ko-KR" altLang="en-US" sz="1600" dirty="0">
                <a:latin typeface="+mn-ea"/>
              </a:rPr>
              <a:t>라면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출력은 </a:t>
            </a:r>
            <a:r>
              <a:rPr lang="en-US" altLang="ko-KR" sz="1600" dirty="0">
                <a:latin typeface="+mn-ea"/>
              </a:rPr>
              <a:t>[1, 1, 1]</a:t>
            </a:r>
            <a:r>
              <a:rPr lang="ko-KR" altLang="en-US" sz="1600" dirty="0">
                <a:latin typeface="+mn-ea"/>
              </a:rPr>
              <a:t>이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다음과 같은 출력 형태는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1D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의 배열</a:t>
            </a:r>
            <a:r>
              <a:rPr lang="ko-KR" altLang="en-US" sz="1600" dirty="0">
                <a:latin typeface="+mn-ea"/>
              </a:rPr>
              <a:t>이 되며</a:t>
            </a:r>
            <a:r>
              <a:rPr lang="en-US" altLang="ko-KR" sz="1600" dirty="0">
                <a:latin typeface="+mn-ea"/>
              </a:rPr>
              <a:t>, 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그래프 곡선을 </a:t>
            </a:r>
            <a:r>
              <a:rPr lang="ko-KR" altLang="en-US" sz="1600" dirty="0" err="1">
                <a:solidFill>
                  <a:schemeClr val="accent4">
                    <a:lumMod val="75000"/>
                  </a:schemeClr>
                </a:solidFill>
                <a:latin typeface="+mn-ea"/>
              </a:rPr>
              <a:t>완하할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 때 많이 사용됨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F2D2C38-8359-1AE5-EA40-650D06ED6652}"/>
              </a:ext>
            </a:extLst>
          </p:cNvPr>
          <p:cNvGrpSpPr/>
          <p:nvPr/>
        </p:nvGrpSpPr>
        <p:grpSpPr>
          <a:xfrm>
            <a:off x="1021080" y="3406140"/>
            <a:ext cx="3543300" cy="2156460"/>
            <a:chOff x="1021080" y="3406140"/>
            <a:chExt cx="3543300" cy="215646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65E9197-D229-BE4F-B69A-60DD5DEA32A8}"/>
                </a:ext>
              </a:extLst>
            </p:cNvPr>
            <p:cNvCxnSpPr/>
            <p:nvPr/>
          </p:nvCxnSpPr>
          <p:spPr>
            <a:xfrm flipV="1">
              <a:off x="1021080" y="3406140"/>
              <a:ext cx="0" cy="2156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F0E81795-AF51-C7C0-9A60-2EAEE386ABD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80" y="5562600"/>
              <a:ext cx="3543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2A6ED5-5E5B-8653-1CBD-ACFC4CACACEE}"/>
              </a:ext>
            </a:extLst>
          </p:cNvPr>
          <p:cNvGrpSpPr/>
          <p:nvPr/>
        </p:nvGrpSpPr>
        <p:grpSpPr>
          <a:xfrm>
            <a:off x="6217920" y="3406140"/>
            <a:ext cx="3543300" cy="2156460"/>
            <a:chOff x="4602480" y="3406140"/>
            <a:chExt cx="3543300" cy="215646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CBAFC72-4F06-0518-2FCE-B1AE888E3981}"/>
                </a:ext>
              </a:extLst>
            </p:cNvPr>
            <p:cNvCxnSpPr/>
            <p:nvPr/>
          </p:nvCxnSpPr>
          <p:spPr>
            <a:xfrm flipV="1">
              <a:off x="4602480" y="3406140"/>
              <a:ext cx="0" cy="2156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D6429FE-E3E3-F726-F378-AC24E2E7E0B0}"/>
                </a:ext>
              </a:extLst>
            </p:cNvPr>
            <p:cNvCxnSpPr>
              <a:cxnSpLocks/>
            </p:cNvCxnSpPr>
            <p:nvPr/>
          </p:nvCxnSpPr>
          <p:spPr>
            <a:xfrm>
              <a:off x="4602480" y="5562600"/>
              <a:ext cx="3543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4EADA3-C4EF-1C70-9948-D3C378F22E1A}"/>
              </a:ext>
            </a:extLst>
          </p:cNvPr>
          <p:cNvGrpSpPr/>
          <p:nvPr/>
        </p:nvGrpSpPr>
        <p:grpSpPr>
          <a:xfrm>
            <a:off x="1394460" y="3438759"/>
            <a:ext cx="8279330" cy="2499399"/>
            <a:chOff x="1455420" y="3193286"/>
            <a:chExt cx="8279330" cy="249939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E855D6B-5378-3DF7-32CF-E4B960CF20A1}"/>
                </a:ext>
              </a:extLst>
            </p:cNvPr>
            <p:cNvGrpSpPr/>
            <p:nvPr/>
          </p:nvGrpSpPr>
          <p:grpSpPr>
            <a:xfrm>
              <a:off x="1455420" y="3901440"/>
              <a:ext cx="2796540" cy="1043940"/>
              <a:chOff x="1455420" y="3901440"/>
              <a:chExt cx="2796540" cy="1043940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21018B9-53B7-CF98-475A-83319D311A41}"/>
                  </a:ext>
                </a:extLst>
              </p:cNvPr>
              <p:cNvCxnSpPr/>
              <p:nvPr/>
            </p:nvCxnSpPr>
            <p:spPr>
              <a:xfrm flipV="1">
                <a:off x="1455420" y="3954780"/>
                <a:ext cx="518160" cy="79248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87769F4-7BA6-BB4E-572A-FB5E82667EB7}"/>
                  </a:ext>
                </a:extLst>
              </p:cNvPr>
              <p:cNvCxnSpPr/>
              <p:nvPr/>
            </p:nvCxnSpPr>
            <p:spPr>
              <a:xfrm>
                <a:off x="1973580" y="3954780"/>
                <a:ext cx="220980" cy="403860"/>
              </a:xfrm>
              <a:prstGeom prst="line">
                <a:avLst/>
              </a:prstGeom>
              <a:ln w="28575">
                <a:solidFill>
                  <a:srgbClr val="FF44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B9236F2-D527-AAC5-1B84-A1FE701B2324}"/>
                  </a:ext>
                </a:extLst>
              </p:cNvPr>
              <p:cNvCxnSpPr/>
              <p:nvPr/>
            </p:nvCxnSpPr>
            <p:spPr>
              <a:xfrm flipV="1">
                <a:off x="2194560" y="3901440"/>
                <a:ext cx="561910" cy="457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E2387EC-43D2-5ABB-F2F0-3424013B09F2}"/>
                  </a:ext>
                </a:extLst>
              </p:cNvPr>
              <p:cNvCxnSpPr/>
              <p:nvPr/>
            </p:nvCxnSpPr>
            <p:spPr>
              <a:xfrm>
                <a:off x="2756470" y="3901440"/>
                <a:ext cx="634430" cy="84582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7904129-4CF7-5E14-D3CE-7330034D826F}"/>
                  </a:ext>
                </a:extLst>
              </p:cNvPr>
              <p:cNvCxnSpPr/>
              <p:nvPr/>
            </p:nvCxnSpPr>
            <p:spPr>
              <a:xfrm flipV="1">
                <a:off x="3390900" y="4358640"/>
                <a:ext cx="426720" cy="38862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E3A7B3A-8356-BE27-9F4E-280E657B4B59}"/>
                  </a:ext>
                </a:extLst>
              </p:cNvPr>
              <p:cNvCxnSpPr/>
              <p:nvPr/>
            </p:nvCxnSpPr>
            <p:spPr>
              <a:xfrm>
                <a:off x="3817620" y="4358640"/>
                <a:ext cx="434340" cy="5867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A3D3027-D67F-D594-A844-BCA0E014D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1820" y="3954780"/>
              <a:ext cx="407540" cy="4648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84C54D-7F2F-49BA-CC53-51F1D0E4A8B8}"/>
                </a:ext>
              </a:extLst>
            </p:cNvPr>
            <p:cNvSpPr txBox="1"/>
            <p:nvPr/>
          </p:nvSpPr>
          <p:spPr>
            <a:xfrm>
              <a:off x="3444687" y="3747812"/>
              <a:ext cx="6431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입력</a:t>
              </a:r>
              <a:r>
                <a:rPr lang="en-US" altLang="ko-KR" sz="1050" dirty="0"/>
                <a:t>(w)</a:t>
              </a:r>
              <a:endParaRPr lang="ko-KR" altLang="en-US" sz="105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197706F-D858-F477-22B5-F191C0ED5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3080" y="4652010"/>
              <a:ext cx="4724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C281758-C032-1385-5898-4B455C96C82F}"/>
                </a:ext>
              </a:extLst>
            </p:cNvPr>
            <p:cNvCxnSpPr/>
            <p:nvPr/>
          </p:nvCxnSpPr>
          <p:spPr>
            <a:xfrm>
              <a:off x="2415540" y="4652010"/>
              <a:ext cx="4953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A6DC18-C6C3-5242-1F6B-F333D7AC324D}"/>
                </a:ext>
              </a:extLst>
            </p:cNvPr>
            <p:cNvSpPr txBox="1"/>
            <p:nvPr/>
          </p:nvSpPr>
          <p:spPr>
            <a:xfrm>
              <a:off x="2232660" y="4540292"/>
              <a:ext cx="2519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k</a:t>
              </a:r>
              <a:endParaRPr lang="ko-KR" altLang="en-US" sz="105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3F06FC7-0283-1DD3-314D-AC07D0043338}"/>
                </a:ext>
              </a:extLst>
            </p:cNvPr>
            <p:cNvCxnSpPr>
              <a:cxnSpLocks/>
            </p:cNvCxnSpPr>
            <p:nvPr/>
          </p:nvCxnSpPr>
          <p:spPr>
            <a:xfrm>
              <a:off x="2910840" y="4484370"/>
              <a:ext cx="0" cy="309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0E1CC72-C0B1-775E-4184-DA03257E149B}"/>
                </a:ext>
              </a:extLst>
            </p:cNvPr>
            <p:cNvCxnSpPr>
              <a:cxnSpLocks/>
            </p:cNvCxnSpPr>
            <p:nvPr/>
          </p:nvCxnSpPr>
          <p:spPr>
            <a:xfrm>
              <a:off x="1783080" y="4512331"/>
              <a:ext cx="0" cy="309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8A453A-4082-4CBA-2D70-F8D9B420BBA8}"/>
                </a:ext>
              </a:extLst>
            </p:cNvPr>
            <p:cNvSpPr txBox="1"/>
            <p:nvPr/>
          </p:nvSpPr>
          <p:spPr>
            <a:xfrm>
              <a:off x="1617309" y="4814612"/>
              <a:ext cx="147348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필터가</a:t>
              </a:r>
              <a:r>
                <a:rPr lang="en-US" altLang="ko-KR" sz="1050" dirty="0"/>
                <a:t> </a:t>
              </a:r>
              <a:r>
                <a:rPr lang="ko-KR" altLang="en-US" sz="1050" dirty="0"/>
                <a:t>움직이는 방향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FC82DEE-45BB-4232-69A3-F619D9CB57F8}"/>
                </a:ext>
              </a:extLst>
            </p:cNvPr>
            <p:cNvSpPr txBox="1"/>
            <p:nvPr/>
          </p:nvSpPr>
          <p:spPr>
            <a:xfrm>
              <a:off x="1931497" y="3493896"/>
              <a:ext cx="8451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필터</a:t>
              </a:r>
              <a:r>
                <a:rPr lang="en-US" altLang="ko-KR" sz="1050" dirty="0"/>
                <a:t>(k, k)</a:t>
              </a:r>
              <a:endParaRPr lang="ko-KR" altLang="en-US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193D0-6F89-4510-C76A-AB1C5473B47E}"/>
                </a:ext>
              </a:extLst>
            </p:cNvPr>
            <p:cNvSpPr txBox="1"/>
            <p:nvPr/>
          </p:nvSpPr>
          <p:spPr>
            <a:xfrm>
              <a:off x="4087812" y="5438769"/>
              <a:ext cx="4411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시간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DD5A96-E829-99AD-409B-513BAD249EE2}"/>
                </a:ext>
              </a:extLst>
            </p:cNvPr>
            <p:cNvSpPr txBox="1"/>
            <p:nvPr/>
          </p:nvSpPr>
          <p:spPr>
            <a:xfrm>
              <a:off x="9293604" y="5401391"/>
              <a:ext cx="4411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시간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5DF3B4A-D14D-E95F-31AB-E1CD5F19FD72}"/>
                </a:ext>
              </a:extLst>
            </p:cNvPr>
            <p:cNvSpPr txBox="1"/>
            <p:nvPr/>
          </p:nvSpPr>
          <p:spPr>
            <a:xfrm>
              <a:off x="8787346" y="3193286"/>
              <a:ext cx="7268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출력</a:t>
              </a:r>
              <a:r>
                <a:rPr lang="en-US" altLang="ko-KR" sz="1050" dirty="0"/>
                <a:t>(w)</a:t>
              </a:r>
              <a:endParaRPr lang="ko-KR" altLang="en-US" sz="1050" dirty="0"/>
            </a:p>
          </p:txBody>
        </p: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668E8-41AA-C518-B571-AD211D6495A4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2297696" y="3993285"/>
            <a:ext cx="20556" cy="792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E8168C77-AD6D-D17C-2C6B-72DC25A81A28}"/>
              </a:ext>
            </a:extLst>
          </p:cNvPr>
          <p:cNvSpPr/>
          <p:nvPr/>
        </p:nvSpPr>
        <p:spPr>
          <a:xfrm>
            <a:off x="6355080" y="3649980"/>
            <a:ext cx="3147060" cy="1424940"/>
          </a:xfrm>
          <a:custGeom>
            <a:avLst/>
            <a:gdLst>
              <a:gd name="connsiteX0" fmla="*/ 0 w 3147060"/>
              <a:gd name="connsiteY0" fmla="*/ 1424940 h 1424940"/>
              <a:gd name="connsiteX1" fmla="*/ 15240 w 3147060"/>
              <a:gd name="connsiteY1" fmla="*/ 1379220 h 1424940"/>
              <a:gd name="connsiteX2" fmla="*/ 99060 w 3147060"/>
              <a:gd name="connsiteY2" fmla="*/ 1165860 h 1424940"/>
              <a:gd name="connsiteX3" fmla="*/ 114300 w 3147060"/>
              <a:gd name="connsiteY3" fmla="*/ 1082040 h 1424940"/>
              <a:gd name="connsiteX4" fmla="*/ 137160 w 3147060"/>
              <a:gd name="connsiteY4" fmla="*/ 937260 h 1424940"/>
              <a:gd name="connsiteX5" fmla="*/ 175260 w 3147060"/>
              <a:gd name="connsiteY5" fmla="*/ 861060 h 1424940"/>
              <a:gd name="connsiteX6" fmla="*/ 190500 w 3147060"/>
              <a:gd name="connsiteY6" fmla="*/ 800100 h 1424940"/>
              <a:gd name="connsiteX7" fmla="*/ 213360 w 3147060"/>
              <a:gd name="connsiteY7" fmla="*/ 723900 h 1424940"/>
              <a:gd name="connsiteX8" fmla="*/ 228600 w 3147060"/>
              <a:gd name="connsiteY8" fmla="*/ 617220 h 1424940"/>
              <a:gd name="connsiteX9" fmla="*/ 243840 w 3147060"/>
              <a:gd name="connsiteY9" fmla="*/ 563880 h 1424940"/>
              <a:gd name="connsiteX10" fmla="*/ 259080 w 3147060"/>
              <a:gd name="connsiteY10" fmla="*/ 502920 h 1424940"/>
              <a:gd name="connsiteX11" fmla="*/ 274320 w 3147060"/>
              <a:gd name="connsiteY11" fmla="*/ 457200 h 1424940"/>
              <a:gd name="connsiteX12" fmla="*/ 312420 w 3147060"/>
              <a:gd name="connsiteY12" fmla="*/ 335280 h 1424940"/>
              <a:gd name="connsiteX13" fmla="*/ 358140 w 3147060"/>
              <a:gd name="connsiteY13" fmla="*/ 266700 h 1424940"/>
              <a:gd name="connsiteX14" fmla="*/ 403860 w 3147060"/>
              <a:gd name="connsiteY14" fmla="*/ 251460 h 1424940"/>
              <a:gd name="connsiteX15" fmla="*/ 518160 w 3147060"/>
              <a:gd name="connsiteY15" fmla="*/ 266700 h 1424940"/>
              <a:gd name="connsiteX16" fmla="*/ 571500 w 3147060"/>
              <a:gd name="connsiteY16" fmla="*/ 320040 h 1424940"/>
              <a:gd name="connsiteX17" fmla="*/ 670560 w 3147060"/>
              <a:gd name="connsiteY17" fmla="*/ 449580 h 1424940"/>
              <a:gd name="connsiteX18" fmla="*/ 685800 w 3147060"/>
              <a:gd name="connsiteY18" fmla="*/ 487680 h 1424940"/>
              <a:gd name="connsiteX19" fmla="*/ 701040 w 3147060"/>
              <a:gd name="connsiteY19" fmla="*/ 586740 h 1424940"/>
              <a:gd name="connsiteX20" fmla="*/ 708660 w 3147060"/>
              <a:gd name="connsiteY20" fmla="*/ 609600 h 1424940"/>
              <a:gd name="connsiteX21" fmla="*/ 731520 w 3147060"/>
              <a:gd name="connsiteY21" fmla="*/ 662940 h 1424940"/>
              <a:gd name="connsiteX22" fmla="*/ 754380 w 3147060"/>
              <a:gd name="connsiteY22" fmla="*/ 685800 h 1424940"/>
              <a:gd name="connsiteX23" fmla="*/ 815340 w 3147060"/>
              <a:gd name="connsiteY23" fmla="*/ 701040 h 1424940"/>
              <a:gd name="connsiteX24" fmla="*/ 944880 w 3147060"/>
              <a:gd name="connsiteY24" fmla="*/ 685800 h 1424940"/>
              <a:gd name="connsiteX25" fmla="*/ 975360 w 3147060"/>
              <a:gd name="connsiteY25" fmla="*/ 678180 h 1424940"/>
              <a:gd name="connsiteX26" fmla="*/ 1021080 w 3147060"/>
              <a:gd name="connsiteY26" fmla="*/ 647700 h 1424940"/>
              <a:gd name="connsiteX27" fmla="*/ 1051560 w 3147060"/>
              <a:gd name="connsiteY27" fmla="*/ 632460 h 1424940"/>
              <a:gd name="connsiteX28" fmla="*/ 1074420 w 3147060"/>
              <a:gd name="connsiteY28" fmla="*/ 609600 h 1424940"/>
              <a:gd name="connsiteX29" fmla="*/ 1097280 w 3147060"/>
              <a:gd name="connsiteY29" fmla="*/ 594360 h 1424940"/>
              <a:gd name="connsiteX30" fmla="*/ 1158240 w 3147060"/>
              <a:gd name="connsiteY30" fmla="*/ 510540 h 1424940"/>
              <a:gd name="connsiteX31" fmla="*/ 1181100 w 3147060"/>
              <a:gd name="connsiteY31" fmla="*/ 480060 h 1424940"/>
              <a:gd name="connsiteX32" fmla="*/ 1219200 w 3147060"/>
              <a:gd name="connsiteY32" fmla="*/ 419100 h 1424940"/>
              <a:gd name="connsiteX33" fmla="*/ 1242060 w 3147060"/>
              <a:gd name="connsiteY33" fmla="*/ 381000 h 1424940"/>
              <a:gd name="connsiteX34" fmla="*/ 1295400 w 3147060"/>
              <a:gd name="connsiteY34" fmla="*/ 304800 h 1424940"/>
              <a:gd name="connsiteX35" fmla="*/ 1363980 w 3147060"/>
              <a:gd name="connsiteY35" fmla="*/ 182880 h 1424940"/>
              <a:gd name="connsiteX36" fmla="*/ 1432560 w 3147060"/>
              <a:gd name="connsiteY36" fmla="*/ 76200 h 1424940"/>
              <a:gd name="connsiteX37" fmla="*/ 1463040 w 3147060"/>
              <a:gd name="connsiteY37" fmla="*/ 38100 h 1424940"/>
              <a:gd name="connsiteX38" fmla="*/ 1485900 w 3147060"/>
              <a:gd name="connsiteY38" fmla="*/ 22860 h 1424940"/>
              <a:gd name="connsiteX39" fmla="*/ 1562100 w 3147060"/>
              <a:gd name="connsiteY39" fmla="*/ 0 h 1424940"/>
              <a:gd name="connsiteX40" fmla="*/ 1623060 w 3147060"/>
              <a:gd name="connsiteY40" fmla="*/ 7620 h 1424940"/>
              <a:gd name="connsiteX41" fmla="*/ 1729740 w 3147060"/>
              <a:gd name="connsiteY41" fmla="*/ 60960 h 1424940"/>
              <a:gd name="connsiteX42" fmla="*/ 1752600 w 3147060"/>
              <a:gd name="connsiteY42" fmla="*/ 91440 h 1424940"/>
              <a:gd name="connsiteX43" fmla="*/ 1790700 w 3147060"/>
              <a:gd name="connsiteY43" fmla="*/ 129540 h 1424940"/>
              <a:gd name="connsiteX44" fmla="*/ 1836420 w 3147060"/>
              <a:gd name="connsiteY44" fmla="*/ 198120 h 1424940"/>
              <a:gd name="connsiteX45" fmla="*/ 1859280 w 3147060"/>
              <a:gd name="connsiteY45" fmla="*/ 228600 h 1424940"/>
              <a:gd name="connsiteX46" fmla="*/ 1874520 w 3147060"/>
              <a:gd name="connsiteY46" fmla="*/ 266700 h 1424940"/>
              <a:gd name="connsiteX47" fmla="*/ 1935480 w 3147060"/>
              <a:gd name="connsiteY47" fmla="*/ 350520 h 1424940"/>
              <a:gd name="connsiteX48" fmla="*/ 1965960 w 3147060"/>
              <a:gd name="connsiteY48" fmla="*/ 419100 h 1424940"/>
              <a:gd name="connsiteX49" fmla="*/ 1981200 w 3147060"/>
              <a:gd name="connsiteY49" fmla="*/ 472440 h 1424940"/>
              <a:gd name="connsiteX50" fmla="*/ 1996440 w 3147060"/>
              <a:gd name="connsiteY50" fmla="*/ 502920 h 1424940"/>
              <a:gd name="connsiteX51" fmla="*/ 2011680 w 3147060"/>
              <a:gd name="connsiteY51" fmla="*/ 541020 h 1424940"/>
              <a:gd name="connsiteX52" fmla="*/ 2042160 w 3147060"/>
              <a:gd name="connsiteY52" fmla="*/ 617220 h 1424940"/>
              <a:gd name="connsiteX53" fmla="*/ 2049780 w 3147060"/>
              <a:gd name="connsiteY53" fmla="*/ 662940 h 1424940"/>
              <a:gd name="connsiteX54" fmla="*/ 2065020 w 3147060"/>
              <a:gd name="connsiteY54" fmla="*/ 716280 h 1424940"/>
              <a:gd name="connsiteX55" fmla="*/ 2072640 w 3147060"/>
              <a:gd name="connsiteY55" fmla="*/ 739140 h 1424940"/>
              <a:gd name="connsiteX56" fmla="*/ 2087880 w 3147060"/>
              <a:gd name="connsiteY56" fmla="*/ 769620 h 1424940"/>
              <a:gd name="connsiteX57" fmla="*/ 2110740 w 3147060"/>
              <a:gd name="connsiteY57" fmla="*/ 830580 h 1424940"/>
              <a:gd name="connsiteX58" fmla="*/ 2118360 w 3147060"/>
              <a:gd name="connsiteY58" fmla="*/ 883920 h 1424940"/>
              <a:gd name="connsiteX59" fmla="*/ 2148840 w 3147060"/>
              <a:gd name="connsiteY59" fmla="*/ 975360 h 1424940"/>
              <a:gd name="connsiteX60" fmla="*/ 2164080 w 3147060"/>
              <a:gd name="connsiteY60" fmla="*/ 1059180 h 1424940"/>
              <a:gd name="connsiteX61" fmla="*/ 2179320 w 3147060"/>
              <a:gd name="connsiteY61" fmla="*/ 1089660 h 1424940"/>
              <a:gd name="connsiteX62" fmla="*/ 2217420 w 3147060"/>
              <a:gd name="connsiteY62" fmla="*/ 1173480 h 1424940"/>
              <a:gd name="connsiteX63" fmla="*/ 2240280 w 3147060"/>
              <a:gd name="connsiteY63" fmla="*/ 1211580 h 1424940"/>
              <a:gd name="connsiteX64" fmla="*/ 2270760 w 3147060"/>
              <a:gd name="connsiteY64" fmla="*/ 1303020 h 1424940"/>
              <a:gd name="connsiteX65" fmla="*/ 2286000 w 3147060"/>
              <a:gd name="connsiteY65" fmla="*/ 1325880 h 1424940"/>
              <a:gd name="connsiteX66" fmla="*/ 2293620 w 3147060"/>
              <a:gd name="connsiteY66" fmla="*/ 1348740 h 1424940"/>
              <a:gd name="connsiteX67" fmla="*/ 2339340 w 3147060"/>
              <a:gd name="connsiteY67" fmla="*/ 1363980 h 1424940"/>
              <a:gd name="connsiteX68" fmla="*/ 2438400 w 3147060"/>
              <a:gd name="connsiteY68" fmla="*/ 1333500 h 1424940"/>
              <a:gd name="connsiteX69" fmla="*/ 2468880 w 3147060"/>
              <a:gd name="connsiteY69" fmla="*/ 1310640 h 1424940"/>
              <a:gd name="connsiteX70" fmla="*/ 2491740 w 3147060"/>
              <a:gd name="connsiteY70" fmla="*/ 1280160 h 1424940"/>
              <a:gd name="connsiteX71" fmla="*/ 2514600 w 3147060"/>
              <a:gd name="connsiteY71" fmla="*/ 1226820 h 1424940"/>
              <a:gd name="connsiteX72" fmla="*/ 2529840 w 3147060"/>
              <a:gd name="connsiteY72" fmla="*/ 1173480 h 1424940"/>
              <a:gd name="connsiteX73" fmla="*/ 2537460 w 3147060"/>
              <a:gd name="connsiteY73" fmla="*/ 1127760 h 1424940"/>
              <a:gd name="connsiteX74" fmla="*/ 2552700 w 3147060"/>
              <a:gd name="connsiteY74" fmla="*/ 1066800 h 1424940"/>
              <a:gd name="connsiteX75" fmla="*/ 2590800 w 3147060"/>
              <a:gd name="connsiteY75" fmla="*/ 960120 h 1424940"/>
              <a:gd name="connsiteX76" fmla="*/ 2613660 w 3147060"/>
              <a:gd name="connsiteY76" fmla="*/ 922020 h 1424940"/>
              <a:gd name="connsiteX77" fmla="*/ 2628900 w 3147060"/>
              <a:gd name="connsiteY77" fmla="*/ 899160 h 1424940"/>
              <a:gd name="connsiteX78" fmla="*/ 2651760 w 3147060"/>
              <a:gd name="connsiteY78" fmla="*/ 883920 h 1424940"/>
              <a:gd name="connsiteX79" fmla="*/ 2758440 w 3147060"/>
              <a:gd name="connsiteY79" fmla="*/ 914400 h 1424940"/>
              <a:gd name="connsiteX80" fmla="*/ 2827020 w 3147060"/>
              <a:gd name="connsiteY80" fmla="*/ 967740 h 1424940"/>
              <a:gd name="connsiteX81" fmla="*/ 2849880 w 3147060"/>
              <a:gd name="connsiteY81" fmla="*/ 982980 h 1424940"/>
              <a:gd name="connsiteX82" fmla="*/ 2895600 w 3147060"/>
              <a:gd name="connsiteY82" fmla="*/ 1043940 h 1424940"/>
              <a:gd name="connsiteX83" fmla="*/ 2933700 w 3147060"/>
              <a:gd name="connsiteY83" fmla="*/ 1097280 h 1424940"/>
              <a:gd name="connsiteX84" fmla="*/ 3002280 w 3147060"/>
              <a:gd name="connsiteY84" fmla="*/ 1165860 h 1424940"/>
              <a:gd name="connsiteX85" fmla="*/ 3025140 w 3147060"/>
              <a:gd name="connsiteY85" fmla="*/ 1196340 h 1424940"/>
              <a:gd name="connsiteX86" fmla="*/ 3040380 w 3147060"/>
              <a:gd name="connsiteY86" fmla="*/ 1226820 h 1424940"/>
              <a:gd name="connsiteX87" fmla="*/ 3086100 w 3147060"/>
              <a:gd name="connsiteY87" fmla="*/ 1280160 h 1424940"/>
              <a:gd name="connsiteX88" fmla="*/ 3108960 w 3147060"/>
              <a:gd name="connsiteY88" fmla="*/ 1303020 h 1424940"/>
              <a:gd name="connsiteX89" fmla="*/ 3124200 w 3147060"/>
              <a:gd name="connsiteY89" fmla="*/ 1325880 h 1424940"/>
              <a:gd name="connsiteX90" fmla="*/ 3147060 w 3147060"/>
              <a:gd name="connsiteY90" fmla="*/ 134112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147060" h="1424940">
                <a:moveTo>
                  <a:pt x="0" y="1424940"/>
                </a:moveTo>
                <a:cubicBezTo>
                  <a:pt x="5080" y="1409700"/>
                  <a:pt x="9061" y="1394049"/>
                  <a:pt x="15240" y="1379220"/>
                </a:cubicBezTo>
                <a:cubicBezTo>
                  <a:pt x="59121" y="1273904"/>
                  <a:pt x="76584" y="1260260"/>
                  <a:pt x="99060" y="1165860"/>
                </a:cubicBezTo>
                <a:cubicBezTo>
                  <a:pt x="105638" y="1138234"/>
                  <a:pt x="110087" y="1110124"/>
                  <a:pt x="114300" y="1082040"/>
                </a:cubicBezTo>
                <a:cubicBezTo>
                  <a:pt x="121335" y="1035141"/>
                  <a:pt x="121290" y="982604"/>
                  <a:pt x="137160" y="937260"/>
                </a:cubicBezTo>
                <a:cubicBezTo>
                  <a:pt x="146541" y="910456"/>
                  <a:pt x="164967" y="887527"/>
                  <a:pt x="175260" y="861060"/>
                </a:cubicBezTo>
                <a:cubicBezTo>
                  <a:pt x="182852" y="841539"/>
                  <a:pt x="184894" y="820281"/>
                  <a:pt x="190500" y="800100"/>
                </a:cubicBezTo>
                <a:cubicBezTo>
                  <a:pt x="197597" y="774549"/>
                  <a:pt x="206928" y="749627"/>
                  <a:pt x="213360" y="723900"/>
                </a:cubicBezTo>
                <a:cubicBezTo>
                  <a:pt x="223958" y="681507"/>
                  <a:pt x="219578" y="662328"/>
                  <a:pt x="228600" y="617220"/>
                </a:cubicBezTo>
                <a:cubicBezTo>
                  <a:pt x="232226" y="599088"/>
                  <a:pt x="239075" y="581747"/>
                  <a:pt x="243840" y="563880"/>
                </a:cubicBezTo>
                <a:cubicBezTo>
                  <a:pt x="249237" y="543642"/>
                  <a:pt x="253326" y="523059"/>
                  <a:pt x="259080" y="502920"/>
                </a:cubicBezTo>
                <a:cubicBezTo>
                  <a:pt x="263493" y="487474"/>
                  <a:pt x="269907" y="472646"/>
                  <a:pt x="274320" y="457200"/>
                </a:cubicBezTo>
                <a:cubicBezTo>
                  <a:pt x="291577" y="396801"/>
                  <a:pt x="285570" y="393456"/>
                  <a:pt x="312420" y="335280"/>
                </a:cubicBezTo>
                <a:cubicBezTo>
                  <a:pt x="315562" y="328473"/>
                  <a:pt x="348905" y="272857"/>
                  <a:pt x="358140" y="266700"/>
                </a:cubicBezTo>
                <a:cubicBezTo>
                  <a:pt x="371506" y="257789"/>
                  <a:pt x="388620" y="256540"/>
                  <a:pt x="403860" y="251460"/>
                </a:cubicBezTo>
                <a:cubicBezTo>
                  <a:pt x="406944" y="251717"/>
                  <a:pt x="491589" y="251517"/>
                  <a:pt x="518160" y="266700"/>
                </a:cubicBezTo>
                <a:cubicBezTo>
                  <a:pt x="552535" y="286343"/>
                  <a:pt x="547285" y="290237"/>
                  <a:pt x="571500" y="320040"/>
                </a:cubicBezTo>
                <a:cubicBezTo>
                  <a:pt x="610375" y="367886"/>
                  <a:pt x="644759" y="397978"/>
                  <a:pt x="670560" y="449580"/>
                </a:cubicBezTo>
                <a:cubicBezTo>
                  <a:pt x="676677" y="461814"/>
                  <a:pt x="680720" y="474980"/>
                  <a:pt x="685800" y="487680"/>
                </a:cubicBezTo>
                <a:cubicBezTo>
                  <a:pt x="690427" y="524695"/>
                  <a:pt x="692313" y="551832"/>
                  <a:pt x="701040" y="586740"/>
                </a:cubicBezTo>
                <a:cubicBezTo>
                  <a:pt x="702988" y="594532"/>
                  <a:pt x="706453" y="601877"/>
                  <a:pt x="708660" y="609600"/>
                </a:cubicBezTo>
                <a:cubicBezTo>
                  <a:pt x="717501" y="640543"/>
                  <a:pt x="711346" y="638731"/>
                  <a:pt x="731520" y="662940"/>
                </a:cubicBezTo>
                <a:cubicBezTo>
                  <a:pt x="738419" y="671219"/>
                  <a:pt x="744570" y="681341"/>
                  <a:pt x="754380" y="685800"/>
                </a:cubicBezTo>
                <a:cubicBezTo>
                  <a:pt x="773448" y="694467"/>
                  <a:pt x="795020" y="695960"/>
                  <a:pt x="815340" y="701040"/>
                </a:cubicBezTo>
                <a:cubicBezTo>
                  <a:pt x="858520" y="695960"/>
                  <a:pt x="901839" y="691949"/>
                  <a:pt x="944880" y="685800"/>
                </a:cubicBezTo>
                <a:cubicBezTo>
                  <a:pt x="955247" y="684319"/>
                  <a:pt x="965993" y="682864"/>
                  <a:pt x="975360" y="678180"/>
                </a:cubicBezTo>
                <a:cubicBezTo>
                  <a:pt x="991743" y="669989"/>
                  <a:pt x="1005374" y="657124"/>
                  <a:pt x="1021080" y="647700"/>
                </a:cubicBezTo>
                <a:cubicBezTo>
                  <a:pt x="1030820" y="641856"/>
                  <a:pt x="1042317" y="639062"/>
                  <a:pt x="1051560" y="632460"/>
                </a:cubicBezTo>
                <a:cubicBezTo>
                  <a:pt x="1060329" y="626196"/>
                  <a:pt x="1066141" y="616499"/>
                  <a:pt x="1074420" y="609600"/>
                </a:cubicBezTo>
                <a:cubicBezTo>
                  <a:pt x="1081455" y="603737"/>
                  <a:pt x="1089660" y="599440"/>
                  <a:pt x="1097280" y="594360"/>
                </a:cubicBezTo>
                <a:cubicBezTo>
                  <a:pt x="1126609" y="550366"/>
                  <a:pt x="1107025" y="578826"/>
                  <a:pt x="1158240" y="510540"/>
                </a:cubicBezTo>
                <a:cubicBezTo>
                  <a:pt x="1165860" y="500380"/>
                  <a:pt x="1175420" y="491419"/>
                  <a:pt x="1181100" y="480060"/>
                </a:cubicBezTo>
                <a:cubicBezTo>
                  <a:pt x="1210867" y="420526"/>
                  <a:pt x="1179633" y="478451"/>
                  <a:pt x="1219200" y="419100"/>
                </a:cubicBezTo>
                <a:cubicBezTo>
                  <a:pt x="1227415" y="406777"/>
                  <a:pt x="1233567" y="393133"/>
                  <a:pt x="1242060" y="381000"/>
                </a:cubicBezTo>
                <a:cubicBezTo>
                  <a:pt x="1281682" y="324397"/>
                  <a:pt x="1264273" y="363164"/>
                  <a:pt x="1295400" y="304800"/>
                </a:cubicBezTo>
                <a:cubicBezTo>
                  <a:pt x="1400677" y="107406"/>
                  <a:pt x="1279703" y="319830"/>
                  <a:pt x="1363980" y="182880"/>
                </a:cubicBezTo>
                <a:cubicBezTo>
                  <a:pt x="1412298" y="104364"/>
                  <a:pt x="1375091" y="152825"/>
                  <a:pt x="1432560" y="76200"/>
                </a:cubicBezTo>
                <a:cubicBezTo>
                  <a:pt x="1442318" y="63189"/>
                  <a:pt x="1451540" y="49600"/>
                  <a:pt x="1463040" y="38100"/>
                </a:cubicBezTo>
                <a:cubicBezTo>
                  <a:pt x="1469516" y="31624"/>
                  <a:pt x="1477709" y="26956"/>
                  <a:pt x="1485900" y="22860"/>
                </a:cubicBezTo>
                <a:cubicBezTo>
                  <a:pt x="1519317" y="6152"/>
                  <a:pt x="1526408" y="7138"/>
                  <a:pt x="1562100" y="0"/>
                </a:cubicBezTo>
                <a:cubicBezTo>
                  <a:pt x="1582420" y="2540"/>
                  <a:pt x="1603273" y="2344"/>
                  <a:pt x="1623060" y="7620"/>
                </a:cubicBezTo>
                <a:cubicBezTo>
                  <a:pt x="1656886" y="16640"/>
                  <a:pt x="1700188" y="44073"/>
                  <a:pt x="1729740" y="60960"/>
                </a:cubicBezTo>
                <a:cubicBezTo>
                  <a:pt x="1737360" y="71120"/>
                  <a:pt x="1744163" y="81948"/>
                  <a:pt x="1752600" y="91440"/>
                </a:cubicBezTo>
                <a:cubicBezTo>
                  <a:pt x="1764532" y="104864"/>
                  <a:pt x="1779604" y="115417"/>
                  <a:pt x="1790700" y="129540"/>
                </a:cubicBezTo>
                <a:cubicBezTo>
                  <a:pt x="1807674" y="151144"/>
                  <a:pt x="1820781" y="175531"/>
                  <a:pt x="1836420" y="198120"/>
                </a:cubicBezTo>
                <a:cubicBezTo>
                  <a:pt x="1843649" y="208562"/>
                  <a:pt x="1853112" y="217498"/>
                  <a:pt x="1859280" y="228600"/>
                </a:cubicBezTo>
                <a:cubicBezTo>
                  <a:pt x="1865923" y="240557"/>
                  <a:pt x="1867483" y="254971"/>
                  <a:pt x="1874520" y="266700"/>
                </a:cubicBezTo>
                <a:cubicBezTo>
                  <a:pt x="1890083" y="292638"/>
                  <a:pt x="1925664" y="321072"/>
                  <a:pt x="1935480" y="350520"/>
                </a:cubicBezTo>
                <a:cubicBezTo>
                  <a:pt x="1953616" y="404928"/>
                  <a:pt x="1941809" y="382874"/>
                  <a:pt x="1965960" y="419100"/>
                </a:cubicBezTo>
                <a:cubicBezTo>
                  <a:pt x="1969827" y="434567"/>
                  <a:pt x="1974641" y="457136"/>
                  <a:pt x="1981200" y="472440"/>
                </a:cubicBezTo>
                <a:cubicBezTo>
                  <a:pt x="1985675" y="482881"/>
                  <a:pt x="1991827" y="492540"/>
                  <a:pt x="1996440" y="502920"/>
                </a:cubicBezTo>
                <a:cubicBezTo>
                  <a:pt x="2001995" y="515419"/>
                  <a:pt x="2006125" y="528521"/>
                  <a:pt x="2011680" y="541020"/>
                </a:cubicBezTo>
                <a:cubicBezTo>
                  <a:pt x="2029698" y="581561"/>
                  <a:pt x="2029559" y="566815"/>
                  <a:pt x="2042160" y="617220"/>
                </a:cubicBezTo>
                <a:cubicBezTo>
                  <a:pt x="2045907" y="632209"/>
                  <a:pt x="2046306" y="647885"/>
                  <a:pt x="2049780" y="662940"/>
                </a:cubicBezTo>
                <a:cubicBezTo>
                  <a:pt x="2053938" y="680958"/>
                  <a:pt x="2059707" y="698568"/>
                  <a:pt x="2065020" y="716280"/>
                </a:cubicBezTo>
                <a:cubicBezTo>
                  <a:pt x="2067328" y="723973"/>
                  <a:pt x="2069476" y="731757"/>
                  <a:pt x="2072640" y="739140"/>
                </a:cubicBezTo>
                <a:cubicBezTo>
                  <a:pt x="2077115" y="749581"/>
                  <a:pt x="2083892" y="758984"/>
                  <a:pt x="2087880" y="769620"/>
                </a:cubicBezTo>
                <a:cubicBezTo>
                  <a:pt x="2119005" y="852620"/>
                  <a:pt x="2068310" y="745720"/>
                  <a:pt x="2110740" y="830580"/>
                </a:cubicBezTo>
                <a:cubicBezTo>
                  <a:pt x="2113280" y="848360"/>
                  <a:pt x="2114597" y="866358"/>
                  <a:pt x="2118360" y="883920"/>
                </a:cubicBezTo>
                <a:cubicBezTo>
                  <a:pt x="2127128" y="924838"/>
                  <a:pt x="2134299" y="939008"/>
                  <a:pt x="2148840" y="975360"/>
                </a:cubicBezTo>
                <a:cubicBezTo>
                  <a:pt x="2150119" y="983036"/>
                  <a:pt x="2160530" y="1048530"/>
                  <a:pt x="2164080" y="1059180"/>
                </a:cubicBezTo>
                <a:cubicBezTo>
                  <a:pt x="2167672" y="1069956"/>
                  <a:pt x="2174707" y="1079280"/>
                  <a:pt x="2179320" y="1089660"/>
                </a:cubicBezTo>
                <a:cubicBezTo>
                  <a:pt x="2204524" y="1146369"/>
                  <a:pt x="2183914" y="1112052"/>
                  <a:pt x="2217420" y="1173480"/>
                </a:cubicBezTo>
                <a:cubicBezTo>
                  <a:pt x="2224512" y="1186482"/>
                  <a:pt x="2234641" y="1197885"/>
                  <a:pt x="2240280" y="1211580"/>
                </a:cubicBezTo>
                <a:cubicBezTo>
                  <a:pt x="2252513" y="1241289"/>
                  <a:pt x="2252938" y="1276287"/>
                  <a:pt x="2270760" y="1303020"/>
                </a:cubicBezTo>
                <a:cubicBezTo>
                  <a:pt x="2275840" y="1310640"/>
                  <a:pt x="2281904" y="1317689"/>
                  <a:pt x="2286000" y="1325880"/>
                </a:cubicBezTo>
                <a:cubicBezTo>
                  <a:pt x="2289592" y="1333064"/>
                  <a:pt x="2287084" y="1344071"/>
                  <a:pt x="2293620" y="1348740"/>
                </a:cubicBezTo>
                <a:cubicBezTo>
                  <a:pt x="2306692" y="1358077"/>
                  <a:pt x="2339340" y="1363980"/>
                  <a:pt x="2339340" y="1363980"/>
                </a:cubicBezTo>
                <a:cubicBezTo>
                  <a:pt x="2395301" y="1355986"/>
                  <a:pt x="2390131" y="1362461"/>
                  <a:pt x="2438400" y="1333500"/>
                </a:cubicBezTo>
                <a:cubicBezTo>
                  <a:pt x="2449290" y="1326966"/>
                  <a:pt x="2459900" y="1319620"/>
                  <a:pt x="2468880" y="1310640"/>
                </a:cubicBezTo>
                <a:cubicBezTo>
                  <a:pt x="2477860" y="1301660"/>
                  <a:pt x="2485009" y="1290930"/>
                  <a:pt x="2491740" y="1280160"/>
                </a:cubicBezTo>
                <a:cubicBezTo>
                  <a:pt x="2503177" y="1261861"/>
                  <a:pt x="2508617" y="1246763"/>
                  <a:pt x="2514600" y="1226820"/>
                </a:cubicBezTo>
                <a:cubicBezTo>
                  <a:pt x="2519913" y="1209108"/>
                  <a:pt x="2525682" y="1191498"/>
                  <a:pt x="2529840" y="1173480"/>
                </a:cubicBezTo>
                <a:cubicBezTo>
                  <a:pt x="2533314" y="1158425"/>
                  <a:pt x="2534223" y="1142867"/>
                  <a:pt x="2537460" y="1127760"/>
                </a:cubicBezTo>
                <a:cubicBezTo>
                  <a:pt x="2541849" y="1107280"/>
                  <a:pt x="2547303" y="1087038"/>
                  <a:pt x="2552700" y="1066800"/>
                </a:cubicBezTo>
                <a:cubicBezTo>
                  <a:pt x="2564829" y="1021315"/>
                  <a:pt x="2569469" y="1002781"/>
                  <a:pt x="2590800" y="960120"/>
                </a:cubicBezTo>
                <a:cubicBezTo>
                  <a:pt x="2597424" y="946873"/>
                  <a:pt x="2605810" y="934579"/>
                  <a:pt x="2613660" y="922020"/>
                </a:cubicBezTo>
                <a:cubicBezTo>
                  <a:pt x="2618514" y="914254"/>
                  <a:pt x="2622424" y="905636"/>
                  <a:pt x="2628900" y="899160"/>
                </a:cubicBezTo>
                <a:cubicBezTo>
                  <a:pt x="2635376" y="892684"/>
                  <a:pt x="2644140" y="889000"/>
                  <a:pt x="2651760" y="883920"/>
                </a:cubicBezTo>
                <a:cubicBezTo>
                  <a:pt x="2674541" y="888982"/>
                  <a:pt x="2733148" y="898141"/>
                  <a:pt x="2758440" y="914400"/>
                </a:cubicBezTo>
                <a:cubicBezTo>
                  <a:pt x="2782801" y="930061"/>
                  <a:pt x="2802923" y="951676"/>
                  <a:pt x="2827020" y="967740"/>
                </a:cubicBezTo>
                <a:cubicBezTo>
                  <a:pt x="2834640" y="972820"/>
                  <a:pt x="2843754" y="976173"/>
                  <a:pt x="2849880" y="982980"/>
                </a:cubicBezTo>
                <a:cubicBezTo>
                  <a:pt x="2866872" y="1001860"/>
                  <a:pt x="2880579" y="1023457"/>
                  <a:pt x="2895600" y="1043940"/>
                </a:cubicBezTo>
                <a:cubicBezTo>
                  <a:pt x="2908521" y="1061560"/>
                  <a:pt x="2918250" y="1081830"/>
                  <a:pt x="2933700" y="1097280"/>
                </a:cubicBezTo>
                <a:cubicBezTo>
                  <a:pt x="2956560" y="1120140"/>
                  <a:pt x="2982883" y="1139997"/>
                  <a:pt x="3002280" y="1165860"/>
                </a:cubicBezTo>
                <a:cubicBezTo>
                  <a:pt x="3009900" y="1176020"/>
                  <a:pt x="3018409" y="1185570"/>
                  <a:pt x="3025140" y="1196340"/>
                </a:cubicBezTo>
                <a:cubicBezTo>
                  <a:pt x="3031160" y="1205973"/>
                  <a:pt x="3033699" y="1217633"/>
                  <a:pt x="3040380" y="1226820"/>
                </a:cubicBezTo>
                <a:cubicBezTo>
                  <a:pt x="3054154" y="1245759"/>
                  <a:pt x="3070434" y="1262754"/>
                  <a:pt x="3086100" y="1280160"/>
                </a:cubicBezTo>
                <a:cubicBezTo>
                  <a:pt x="3093309" y="1288170"/>
                  <a:pt x="3102061" y="1294741"/>
                  <a:pt x="3108960" y="1303020"/>
                </a:cubicBezTo>
                <a:cubicBezTo>
                  <a:pt x="3114823" y="1310055"/>
                  <a:pt x="3117724" y="1319404"/>
                  <a:pt x="3124200" y="1325880"/>
                </a:cubicBezTo>
                <a:cubicBezTo>
                  <a:pt x="3130676" y="1332356"/>
                  <a:pt x="3147060" y="1341120"/>
                  <a:pt x="3147060" y="134112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F33C028-1706-BCCD-16EE-8FEAE8A49181}"/>
              </a:ext>
            </a:extLst>
          </p:cNvPr>
          <p:cNvCxnSpPr>
            <a:cxnSpLocks/>
            <a:endCxn id="51" idx="48"/>
          </p:cNvCxnSpPr>
          <p:nvPr/>
        </p:nvCxnSpPr>
        <p:spPr>
          <a:xfrm flipH="1">
            <a:off x="8321040" y="3649980"/>
            <a:ext cx="495300" cy="41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C55A8E-AC7F-BEEC-F640-36A09663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613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70751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1D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6E8067-21E1-F19D-3F06-55E856C4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738190"/>
            <a:ext cx="5476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1F618-0379-2FED-D1C4-BF45E6B4E100}"/>
              </a:ext>
            </a:extLst>
          </p:cNvPr>
          <p:cNvSpPr txBox="1"/>
          <p:nvPr/>
        </p:nvSpPr>
        <p:spPr>
          <a:xfrm>
            <a:off x="492380" y="3669782"/>
            <a:ext cx="9203160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[1, 3, 3, 0, 1, 2]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이고 커널이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[2, 0, 1]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출력은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 x 2) + (3 x 0) + (3 x 1) = 5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신경망은 </a:t>
            </a:r>
            <a:r>
              <a:rPr lang="ko-KR" altLang="en-US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가격 예측</a:t>
            </a:r>
            <a:r>
              <a:rPr lang="en-US" altLang="ko-KR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 처리</a:t>
            </a:r>
            <a:r>
              <a:rPr lang="en-US" altLang="ko-KR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오디오 데이터 분석 등 사용</a:t>
            </a:r>
            <a:endParaRPr lang="en-US" altLang="ko-KR" sz="1600" b="0" i="0" dirty="0">
              <a:solidFill>
                <a:schemeClr val="accent4">
                  <a:lumMod val="75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신경망은 입력 데이터가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벡터 형태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주어지며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데이터는 단어의 시퀀스로 표현되고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단어는 </a:t>
            </a:r>
            <a:r>
              <a:rPr lang="ko-KR" altLang="en-US" sz="1600" dirty="0" err="1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된 벡터로 변환가능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E50F1B6-1329-18B0-705B-E4746045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674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69790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2D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767389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2D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필터가 다음 그림과 같이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방향 두 개로 움직이는 형태임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 </a:t>
            </a:r>
            <a:r>
              <a:rPr lang="en-US" altLang="ko-KR" sz="1600" dirty="0">
                <a:latin typeface="+mn-ea"/>
              </a:rPr>
              <a:t>(W, H)</a:t>
            </a:r>
            <a:r>
              <a:rPr lang="ko-KR" altLang="en-US" sz="1600" dirty="0">
                <a:latin typeface="+mn-ea"/>
              </a:rPr>
              <a:t>과 필터 </a:t>
            </a:r>
            <a:r>
              <a:rPr lang="en-US" altLang="ko-KR" sz="1600" dirty="0">
                <a:latin typeface="+mn-ea"/>
              </a:rPr>
              <a:t>(k, k)</a:t>
            </a:r>
            <a:r>
              <a:rPr lang="ko-KR" altLang="en-US" sz="1600" dirty="0">
                <a:latin typeface="+mn-ea"/>
              </a:rPr>
              <a:t>에 대한 출력은 </a:t>
            </a:r>
            <a:r>
              <a:rPr lang="en-US" altLang="ko-KR" sz="1600" dirty="0">
                <a:latin typeface="+mn-ea"/>
              </a:rPr>
              <a:t>(W, H)</a:t>
            </a:r>
            <a:r>
              <a:rPr lang="ko-KR" altLang="en-US" sz="1600" dirty="0">
                <a:latin typeface="+mn-ea"/>
              </a:rPr>
              <a:t>가 되며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출력 형태는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2D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행렬</a:t>
            </a:r>
            <a:r>
              <a:rPr lang="ko-KR" altLang="en-US" sz="1600" dirty="0">
                <a:latin typeface="+mn-ea"/>
              </a:rPr>
              <a:t>이 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8E5DF-434E-56E6-B5AF-FE31F801C5CF}"/>
              </a:ext>
            </a:extLst>
          </p:cNvPr>
          <p:cNvSpPr/>
          <p:nvPr/>
        </p:nvSpPr>
        <p:spPr>
          <a:xfrm>
            <a:off x="762000" y="3238500"/>
            <a:ext cx="4419600" cy="2217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331406-7854-9133-4D8D-296CEEF0DC6C}"/>
              </a:ext>
            </a:extLst>
          </p:cNvPr>
          <p:cNvSpPr/>
          <p:nvPr/>
        </p:nvSpPr>
        <p:spPr>
          <a:xfrm>
            <a:off x="6294119" y="3238500"/>
            <a:ext cx="4419600" cy="2217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6E6C81-B7F1-D85A-71FE-764FD2C30CA6}"/>
              </a:ext>
            </a:extLst>
          </p:cNvPr>
          <p:cNvSpPr/>
          <p:nvPr/>
        </p:nvSpPr>
        <p:spPr>
          <a:xfrm>
            <a:off x="5379719" y="4181094"/>
            <a:ext cx="716281" cy="50520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EC716-016B-5A6E-1AEE-93D8EF6638D5}"/>
              </a:ext>
            </a:extLst>
          </p:cNvPr>
          <p:cNvSpPr txBox="1"/>
          <p:nvPr/>
        </p:nvSpPr>
        <p:spPr>
          <a:xfrm>
            <a:off x="461918" y="42490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AC84E-58A9-BD3C-59C4-B0921E59BF53}"/>
              </a:ext>
            </a:extLst>
          </p:cNvPr>
          <p:cNvSpPr txBox="1"/>
          <p:nvPr/>
        </p:nvSpPr>
        <p:spPr>
          <a:xfrm>
            <a:off x="10713719" y="42490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32BC8F-019C-258F-1139-09A9574DED63}"/>
              </a:ext>
            </a:extLst>
          </p:cNvPr>
          <p:cNvSpPr txBox="1"/>
          <p:nvPr/>
        </p:nvSpPr>
        <p:spPr>
          <a:xfrm>
            <a:off x="2821759" y="5460611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7513B-5C4C-527F-81BB-9CA4F60DF6BA}"/>
              </a:ext>
            </a:extLst>
          </p:cNvPr>
          <p:cNvSpPr txBox="1"/>
          <p:nvPr/>
        </p:nvSpPr>
        <p:spPr>
          <a:xfrm>
            <a:off x="8353878" y="5460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7256DD-308E-856D-CA86-911D0432566C}"/>
              </a:ext>
            </a:extLst>
          </p:cNvPr>
          <p:cNvSpPr/>
          <p:nvPr/>
        </p:nvSpPr>
        <p:spPr>
          <a:xfrm>
            <a:off x="1247621" y="3368040"/>
            <a:ext cx="914400" cy="8130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9E68DE-98C0-1276-2A3C-4EA9B3362A8F}"/>
              </a:ext>
            </a:extLst>
          </p:cNvPr>
          <p:cNvSpPr txBox="1"/>
          <p:nvPr/>
        </p:nvSpPr>
        <p:spPr>
          <a:xfrm>
            <a:off x="1554780" y="4181094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4874FC-0FA2-6402-5C85-B1F2F9269718}"/>
              </a:ext>
            </a:extLst>
          </p:cNvPr>
          <p:cNvSpPr txBox="1"/>
          <p:nvPr/>
        </p:nvSpPr>
        <p:spPr>
          <a:xfrm>
            <a:off x="950742" y="3589901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963B3-82C3-692F-9910-70A5FBF77C11}"/>
              </a:ext>
            </a:extLst>
          </p:cNvPr>
          <p:cNvSpPr/>
          <p:nvPr/>
        </p:nvSpPr>
        <p:spPr>
          <a:xfrm>
            <a:off x="2647642" y="3586329"/>
            <a:ext cx="395656" cy="58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38B63-4A86-20F8-749D-E1B42753E26A}"/>
              </a:ext>
            </a:extLst>
          </p:cNvPr>
          <p:cNvCxnSpPr>
            <a:cxnSpLocks/>
          </p:cNvCxnSpPr>
          <p:nvPr/>
        </p:nvCxnSpPr>
        <p:spPr>
          <a:xfrm>
            <a:off x="3049230" y="3849743"/>
            <a:ext cx="803176" cy="1032034"/>
          </a:xfrm>
          <a:prstGeom prst="bentConnector3">
            <a:avLst>
              <a:gd name="adj1" fmla="val 18728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A1FC8F3-DB61-1C96-836F-42C046476C5B}"/>
              </a:ext>
            </a:extLst>
          </p:cNvPr>
          <p:cNvSpPr txBox="1"/>
          <p:nvPr/>
        </p:nvSpPr>
        <p:spPr>
          <a:xfrm>
            <a:off x="3043298" y="4932310"/>
            <a:ext cx="277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필터가 움직이는 방향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A56BD9-6B3B-A3BB-58FC-1A64471C5DFA}"/>
              </a:ext>
            </a:extLst>
          </p:cNvPr>
          <p:cNvSpPr txBox="1"/>
          <p:nvPr/>
        </p:nvSpPr>
        <p:spPr>
          <a:xfrm>
            <a:off x="1259621" y="2737835"/>
            <a:ext cx="90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k,k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8D51C9-18C4-C38F-E041-53017061777B}"/>
              </a:ext>
            </a:extLst>
          </p:cNvPr>
          <p:cNvSpPr txBox="1"/>
          <p:nvPr/>
        </p:nvSpPr>
        <p:spPr>
          <a:xfrm>
            <a:off x="3667541" y="2737835"/>
            <a:ext cx="277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  <a:r>
              <a:rPr lang="en-US" altLang="ko-KR" sz="1200" dirty="0"/>
              <a:t>(W,H)</a:t>
            </a:r>
            <a:endParaRPr lang="ko-KR" altLang="en-US" sz="12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DF02E98-E0AC-00B3-39BC-632E4D45906E}"/>
              </a:ext>
            </a:extLst>
          </p:cNvPr>
          <p:cNvCxnSpPr>
            <a:stCxn id="63" idx="2"/>
            <a:endCxn id="24" idx="0"/>
          </p:cNvCxnSpPr>
          <p:nvPr/>
        </p:nvCxnSpPr>
        <p:spPr>
          <a:xfrm flipH="1">
            <a:off x="1704821" y="3014834"/>
            <a:ext cx="6000" cy="353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CF56F66-AF1C-B254-B941-19AAA4AF945D}"/>
              </a:ext>
            </a:extLst>
          </p:cNvPr>
          <p:cNvCxnSpPr/>
          <p:nvPr/>
        </p:nvCxnSpPr>
        <p:spPr>
          <a:xfrm flipH="1">
            <a:off x="3520440" y="3014834"/>
            <a:ext cx="331966" cy="2236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95F40E9-A713-73B8-1750-EA42E703E8B4}"/>
              </a:ext>
            </a:extLst>
          </p:cNvPr>
          <p:cNvSpPr txBox="1"/>
          <p:nvPr/>
        </p:nvSpPr>
        <p:spPr>
          <a:xfrm>
            <a:off x="8653960" y="4939572"/>
            <a:ext cx="277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 형태 </a:t>
            </a:r>
            <a:r>
              <a:rPr lang="en-US" altLang="ko-KR" sz="1200" dirty="0"/>
              <a:t>:2D(W,H)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84D7F-5D49-8BFB-FBE9-01C575E3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242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69790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2D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11274050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2D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이미지 인식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패턴 인식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객체 </a:t>
            </a:r>
            <a:r>
              <a:rPr lang="ko-KR" altLang="en-US" sz="1600" dirty="0" err="1">
                <a:solidFill>
                  <a:schemeClr val="accent4">
                    <a:lumMod val="75000"/>
                  </a:schemeClr>
                </a:solidFill>
                <a:latin typeface="+mn-ea"/>
              </a:rPr>
              <a:t>탐지등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 사용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구조는 입력 데이터를 행렬 형태로 받으며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이미지의 경우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픽셀값들로</a:t>
            </a:r>
            <a:r>
              <a:rPr lang="ko-KR" altLang="en-US" sz="1600" dirty="0">
                <a:latin typeface="+mn-ea"/>
              </a:rPr>
              <a:t> 구성된 </a:t>
            </a:r>
            <a:r>
              <a:rPr lang="en-US" altLang="ko-KR" sz="1600" dirty="0">
                <a:latin typeface="+mn-ea"/>
              </a:rPr>
              <a:t>2D </a:t>
            </a:r>
            <a:r>
              <a:rPr lang="ko-KR" altLang="en-US" sz="1600" dirty="0">
                <a:latin typeface="+mn-ea"/>
              </a:rPr>
              <a:t>배열을 입력으로 사용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주로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신경망이 사용되며</a:t>
            </a:r>
            <a:r>
              <a:rPr lang="en-US" altLang="ko-KR" sz="1600" dirty="0">
                <a:latin typeface="+mn-ea"/>
              </a:rPr>
              <a:t>, CNN</a:t>
            </a:r>
            <a:r>
              <a:rPr lang="ko-KR" altLang="en-US" sz="1600" dirty="0">
                <a:latin typeface="+mn-ea"/>
              </a:rPr>
              <a:t>은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이미지의 공간적인 구조와 패턴을 인식하기 위해 필터와 </a:t>
            </a:r>
            <a:r>
              <a:rPr lang="ko-KR" altLang="en-US" sz="1600" dirty="0" err="1">
                <a:solidFill>
                  <a:schemeClr val="accent4">
                    <a:lumMod val="75000"/>
                  </a:schemeClr>
                </a:solidFill>
                <a:latin typeface="+mn-ea"/>
              </a:rPr>
              <a:t>풀링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 연산을 사용합니다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84BDA5-C9BC-F476-905F-641D468F4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25" y="2954684"/>
            <a:ext cx="7419149" cy="30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5A641F-198B-0415-AF02-748B8459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13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70271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3D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687560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필터가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움직이는 방향이 세 개 있으며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입력</a:t>
            </a:r>
            <a:r>
              <a:rPr lang="en-US" altLang="ko-KR" sz="1600" dirty="0">
                <a:latin typeface="+mn-ea"/>
              </a:rPr>
              <a:t>(W, H, L)</a:t>
            </a:r>
            <a:r>
              <a:rPr lang="ko-KR" altLang="en-US" sz="1600" dirty="0">
                <a:latin typeface="+mn-ea"/>
              </a:rPr>
              <a:t>에 대해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필터</a:t>
            </a:r>
            <a:r>
              <a:rPr lang="en-US" altLang="ko-KR" sz="1600" dirty="0">
                <a:latin typeface="+mn-ea"/>
              </a:rPr>
              <a:t>(k, k, d)</a:t>
            </a:r>
            <a:r>
              <a:rPr lang="ko-KR" altLang="en-US" sz="1600" dirty="0">
                <a:latin typeface="+mn-ea"/>
              </a:rPr>
              <a:t>를 적용하면 출력으로 </a:t>
            </a:r>
            <a:r>
              <a:rPr lang="en-US" altLang="ko-KR" sz="1600" dirty="0">
                <a:latin typeface="+mn-ea"/>
              </a:rPr>
              <a:t>(W, H, L)</a:t>
            </a:r>
            <a:r>
              <a:rPr lang="ko-KR" altLang="en-US" sz="1600" dirty="0">
                <a:latin typeface="+mn-ea"/>
              </a:rPr>
              <a:t>를 갖는 형태가 </a:t>
            </a:r>
            <a:r>
              <a:rPr lang="en-US" altLang="ko-KR" sz="1600" dirty="0">
                <a:latin typeface="+mn-ea"/>
              </a:rPr>
              <a:t>3D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합성곱임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출력은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3D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형태</a:t>
            </a:r>
            <a:r>
              <a:rPr lang="ko-KR" altLang="en-US" sz="1600" dirty="0">
                <a:latin typeface="+mn-ea"/>
              </a:rPr>
              <a:t>이며</a:t>
            </a:r>
            <a:r>
              <a:rPr lang="en-US" altLang="ko-KR" sz="1600" dirty="0">
                <a:latin typeface="+mn-ea"/>
              </a:rPr>
              <a:t>, d &lt; L</a:t>
            </a:r>
            <a:r>
              <a:rPr lang="ko-KR" altLang="en-US" sz="1600" dirty="0">
                <a:latin typeface="+mn-ea"/>
              </a:rPr>
              <a:t>을 유지하는 것이 좋음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04B23F5-C7B4-6219-4FC4-71796F5FD315}"/>
              </a:ext>
            </a:extLst>
          </p:cNvPr>
          <p:cNvGrpSpPr/>
          <p:nvPr/>
        </p:nvGrpSpPr>
        <p:grpSpPr>
          <a:xfrm>
            <a:off x="492380" y="2821992"/>
            <a:ext cx="10574956" cy="3228931"/>
            <a:chOff x="461918" y="2601012"/>
            <a:chExt cx="10574956" cy="3228931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0A6E6C81-B7F1-D85A-71FE-764FD2C30CA6}"/>
                </a:ext>
              </a:extLst>
            </p:cNvPr>
            <p:cNvSpPr/>
            <p:nvPr/>
          </p:nvSpPr>
          <p:spPr>
            <a:xfrm>
              <a:off x="5379719" y="4181094"/>
              <a:ext cx="716281" cy="505206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CEC716-016B-5A6E-1AEE-93D8EF6638D5}"/>
                </a:ext>
              </a:extLst>
            </p:cNvPr>
            <p:cNvSpPr txBox="1"/>
            <p:nvPr/>
          </p:nvSpPr>
          <p:spPr>
            <a:xfrm>
              <a:off x="461918" y="4249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8AC84E-58A9-BD3C-59C4-B0921E59BF53}"/>
                </a:ext>
              </a:extLst>
            </p:cNvPr>
            <p:cNvSpPr txBox="1"/>
            <p:nvPr/>
          </p:nvSpPr>
          <p:spPr>
            <a:xfrm>
              <a:off x="10651496" y="39672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32BC8F-019C-258F-1139-09A9574DED63}"/>
                </a:ext>
              </a:extLst>
            </p:cNvPr>
            <p:cNvSpPr txBox="1"/>
            <p:nvPr/>
          </p:nvSpPr>
          <p:spPr>
            <a:xfrm>
              <a:off x="2821759" y="5460611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D7513B-5C4C-527F-81BB-9CA4F60DF6BA}"/>
                </a:ext>
              </a:extLst>
            </p:cNvPr>
            <p:cNvSpPr txBox="1"/>
            <p:nvPr/>
          </p:nvSpPr>
          <p:spPr>
            <a:xfrm>
              <a:off x="8353878" y="546061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9E68DE-98C0-1276-2A3C-4EA9B3362A8F}"/>
                </a:ext>
              </a:extLst>
            </p:cNvPr>
            <p:cNvSpPr txBox="1"/>
            <p:nvPr/>
          </p:nvSpPr>
          <p:spPr>
            <a:xfrm>
              <a:off x="1519589" y="4612585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4874FC-0FA2-6402-5C85-B1F2F9269718}"/>
                </a:ext>
              </a:extLst>
            </p:cNvPr>
            <p:cNvSpPr txBox="1"/>
            <p:nvPr/>
          </p:nvSpPr>
          <p:spPr>
            <a:xfrm>
              <a:off x="997338" y="4169013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6963B3-82C3-692F-9910-70A5FBF77C11}"/>
                </a:ext>
              </a:extLst>
            </p:cNvPr>
            <p:cNvSpPr/>
            <p:nvPr/>
          </p:nvSpPr>
          <p:spPr>
            <a:xfrm>
              <a:off x="2647642" y="3586329"/>
              <a:ext cx="395656" cy="585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48138B63-4A86-20F8-749D-E1B42753E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25501" y="4024821"/>
              <a:ext cx="803176" cy="1032034"/>
            </a:xfrm>
            <a:prstGeom prst="bentConnector3">
              <a:avLst>
                <a:gd name="adj1" fmla="val 187283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1FC8F3-DB61-1C96-836F-42C046476C5B}"/>
                </a:ext>
              </a:extLst>
            </p:cNvPr>
            <p:cNvSpPr txBox="1"/>
            <p:nvPr/>
          </p:nvSpPr>
          <p:spPr>
            <a:xfrm>
              <a:off x="2723465" y="5100085"/>
              <a:ext cx="2776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필터가 움직이는 방향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A56BD9-6B3B-A3BB-58FC-1A64471C5DFA}"/>
                </a:ext>
              </a:extLst>
            </p:cNvPr>
            <p:cNvSpPr txBox="1"/>
            <p:nvPr/>
          </p:nvSpPr>
          <p:spPr>
            <a:xfrm>
              <a:off x="1281762" y="2747248"/>
              <a:ext cx="1365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필터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k,k,L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DF02E98-E0AC-00B3-39BC-632E4D4590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1522" y="3029737"/>
              <a:ext cx="18149" cy="8793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FD8B9A6-252D-29CE-00CA-605E135D27C0}"/>
                </a:ext>
              </a:extLst>
            </p:cNvPr>
            <p:cNvGrpSpPr/>
            <p:nvPr/>
          </p:nvGrpSpPr>
          <p:grpSpPr>
            <a:xfrm>
              <a:off x="3779520" y="2601012"/>
              <a:ext cx="2923143" cy="500665"/>
              <a:chOff x="3520440" y="2737835"/>
              <a:chExt cx="2923143" cy="50066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8D51C9-18C4-C38F-E041-53017061777B}"/>
                  </a:ext>
                </a:extLst>
              </p:cNvPr>
              <p:cNvSpPr txBox="1"/>
              <p:nvPr/>
            </p:nvSpPr>
            <p:spPr>
              <a:xfrm>
                <a:off x="3667541" y="2737835"/>
                <a:ext cx="27760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입력</a:t>
                </a:r>
                <a:r>
                  <a:rPr lang="en-US" altLang="ko-KR" sz="1200" dirty="0"/>
                  <a:t>(W,H,L)</a:t>
                </a:r>
                <a:endParaRPr lang="ko-KR" altLang="en-US" sz="1200" dirty="0"/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CF56F66-AF1C-B254-B941-19AAA4AF945D}"/>
                  </a:ext>
                </a:extLst>
              </p:cNvPr>
              <p:cNvCxnSpPr/>
              <p:nvPr/>
            </p:nvCxnSpPr>
            <p:spPr>
              <a:xfrm flipH="1">
                <a:off x="3520440" y="3014834"/>
                <a:ext cx="331966" cy="2236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95F40E9-A713-73B8-1750-EA42E703E8B4}"/>
                </a:ext>
              </a:extLst>
            </p:cNvPr>
            <p:cNvSpPr txBox="1"/>
            <p:nvPr/>
          </p:nvSpPr>
          <p:spPr>
            <a:xfrm>
              <a:off x="8260832" y="5056855"/>
              <a:ext cx="2776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출력 형태 </a:t>
              </a:r>
              <a:r>
                <a:rPr lang="en-US" altLang="ko-KR" sz="1200" dirty="0"/>
                <a:t>:3D(W,H,L)</a:t>
              </a: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B28264CD-CE69-AB48-8694-3E344D34776A}"/>
                </a:ext>
              </a:extLst>
            </p:cNvPr>
            <p:cNvSpPr/>
            <p:nvPr/>
          </p:nvSpPr>
          <p:spPr>
            <a:xfrm>
              <a:off x="824222" y="3116580"/>
              <a:ext cx="4170118" cy="23001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ECB857F-9C1F-4FA1-86D4-4122BD3C04BE}"/>
                </a:ext>
              </a:extLst>
            </p:cNvPr>
            <p:cNvSpPr/>
            <p:nvPr/>
          </p:nvSpPr>
          <p:spPr>
            <a:xfrm>
              <a:off x="1281762" y="3935011"/>
              <a:ext cx="927701" cy="698017"/>
            </a:xfrm>
            <a:prstGeom prst="cube">
              <a:avLst>
                <a:gd name="adj" fmla="val 31499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2CD53B-366F-5EB7-2344-0934B6D48B79}"/>
                </a:ext>
              </a:extLst>
            </p:cNvPr>
            <p:cNvSpPr txBox="1"/>
            <p:nvPr/>
          </p:nvSpPr>
          <p:spPr>
            <a:xfrm>
              <a:off x="2128469" y="4359863"/>
              <a:ext cx="803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 &lt; L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0DA73A-7EDA-11B7-9AE4-3CF5C947F999}"/>
                </a:ext>
              </a:extLst>
            </p:cNvPr>
            <p:cNvSpPr txBox="1"/>
            <p:nvPr/>
          </p:nvSpPr>
          <p:spPr>
            <a:xfrm>
              <a:off x="4756480" y="494466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</a:t>
              </a:r>
              <a:endParaRPr lang="ko-KR" altLang="en-US" dirty="0"/>
            </a:p>
          </p:txBody>
        </p:sp>
        <p:sp>
          <p:nvSpPr>
            <p:cNvPr id="23" name="정육면체 22">
              <a:extLst>
                <a:ext uri="{FF2B5EF4-FFF2-40B4-BE49-F238E27FC236}">
                  <a16:creationId xmlns:a16="http://schemas.microsoft.com/office/drawing/2014/main" id="{7B2C5FAA-A173-363D-7802-D5F97FDFBF1C}"/>
                </a:ext>
              </a:extLst>
            </p:cNvPr>
            <p:cNvSpPr/>
            <p:nvPr/>
          </p:nvSpPr>
          <p:spPr>
            <a:xfrm>
              <a:off x="6481378" y="3121619"/>
              <a:ext cx="4170118" cy="23001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8FF407-C1EC-D1E5-C892-36F92A24B14A}"/>
                </a:ext>
              </a:extLst>
            </p:cNvPr>
            <p:cNvSpPr txBox="1"/>
            <p:nvPr/>
          </p:nvSpPr>
          <p:spPr>
            <a:xfrm>
              <a:off x="10420162" y="50718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</a:t>
              </a:r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53D5C-D4A5-42A6-627E-326F2D99BF1A}"/>
              </a:ext>
            </a:extLst>
          </p:cNvPr>
          <p:cNvSpPr/>
          <p:nvPr/>
        </p:nvSpPr>
        <p:spPr>
          <a:xfrm>
            <a:off x="3217415" y="5053263"/>
            <a:ext cx="34393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34A3DC1-9CBB-3F7B-77B4-2453BBBEF7BD}"/>
              </a:ext>
            </a:extLst>
          </p:cNvPr>
          <p:cNvCxnSpPr>
            <a:cxnSpLocks/>
          </p:cNvCxnSpPr>
          <p:nvPr/>
        </p:nvCxnSpPr>
        <p:spPr>
          <a:xfrm flipV="1">
            <a:off x="3552331" y="4990476"/>
            <a:ext cx="248635" cy="284483"/>
          </a:xfrm>
          <a:prstGeom prst="straightConnector1">
            <a:avLst/>
          </a:prstGeom>
          <a:ln w="19050">
            <a:solidFill>
              <a:srgbClr val="FF44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C657E-6AEA-799D-B2ED-204980DE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751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70271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3D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1CA5DD-05BD-4D0D-1D1E-969BBCAD2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64" y="2841292"/>
            <a:ext cx="5532071" cy="34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3790F-387A-4F94-9DE6-6421D2643E2F}"/>
              </a:ext>
            </a:extLst>
          </p:cNvPr>
          <p:cNvSpPr txBox="1"/>
          <p:nvPr/>
        </p:nvSpPr>
        <p:spPr>
          <a:xfrm>
            <a:off x="492380" y="1543999"/>
            <a:ext cx="11274050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의료 영상 분석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(CT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스캔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), </a:t>
            </a:r>
            <a:r>
              <a:rPr lang="ko-KR" altLang="en-US" sz="1600" dirty="0" err="1">
                <a:solidFill>
                  <a:schemeClr val="accent4">
                    <a:lumMod val="75000"/>
                  </a:schemeClr>
                </a:solidFill>
                <a:latin typeface="+mn-ea"/>
              </a:rPr>
              <a:t>로보틱스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, 3D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모델링 등 사용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구조는 볼륨 형태의 입력을 처리하며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예를 들어</a:t>
            </a:r>
            <a:r>
              <a:rPr lang="en-US" altLang="ko-KR" sz="1600" dirty="0">
                <a:latin typeface="+mn-ea"/>
              </a:rPr>
              <a:t> 3D </a:t>
            </a:r>
            <a:r>
              <a:rPr lang="ko-KR" altLang="en-US" sz="1600" dirty="0">
                <a:latin typeface="+mn-ea"/>
              </a:rPr>
              <a:t>스캔 데이터는 공간적인 깊이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너비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높이를 가진 </a:t>
            </a: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>
                <a:latin typeface="+mn-ea"/>
              </a:rPr>
              <a:t>배열로 표현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신경망이 사용되며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이는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차원 데이터의 공간적인 특성과 패턴을 학습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DC387F5-A79C-F1C3-F231-BEC59EA0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182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48204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3D </a:t>
            </a:r>
            <a:r>
              <a:rPr lang="ko-KR" altLang="en-US" sz="2000" dirty="0">
                <a:latin typeface="+mj-ea"/>
                <a:ea typeface="+mj-ea"/>
              </a:rPr>
              <a:t>입력을 갖는 </a:t>
            </a:r>
            <a:r>
              <a:rPr lang="en-US" altLang="ko-KR" sz="2000" dirty="0">
                <a:latin typeface="+mj-ea"/>
                <a:ea typeface="+mj-ea"/>
              </a:rPr>
              <a:t>2D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10867077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입력이 </a:t>
            </a:r>
            <a:r>
              <a:rPr lang="en-US" altLang="ko-KR" sz="1600" dirty="0">
                <a:latin typeface="+mn-ea"/>
              </a:rPr>
              <a:t>(224x224x3.112x112x32)</a:t>
            </a:r>
            <a:r>
              <a:rPr lang="ko-KR" altLang="en-US" sz="1600" dirty="0">
                <a:latin typeface="+mn-ea"/>
              </a:rPr>
              <a:t>와 같은 </a:t>
            </a: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>
                <a:latin typeface="+mn-ea"/>
              </a:rPr>
              <a:t>형태임에도 출력 형태가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3D</a:t>
            </a:r>
            <a:r>
              <a:rPr lang="ko-KR" altLang="en-US" sz="1600" dirty="0">
                <a:latin typeface="+mn-ea"/>
              </a:rPr>
              <a:t>가 아닌 </a:t>
            </a:r>
            <a:r>
              <a:rPr lang="en-US" altLang="ko-KR" sz="1600" dirty="0">
                <a:latin typeface="+mn-ea"/>
              </a:rPr>
              <a:t>2D </a:t>
            </a:r>
            <a:r>
              <a:rPr lang="ko-KR" altLang="en-US" sz="1600" dirty="0">
                <a:latin typeface="+mn-ea"/>
              </a:rPr>
              <a:t>행렬을 취하는 것이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3D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입력을 갖는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2D </a:t>
            </a:r>
            <a:r>
              <a:rPr lang="ko-KR" altLang="en-US" sz="1600" dirty="0" err="1">
                <a:solidFill>
                  <a:schemeClr val="accent4">
                    <a:lumMod val="75000"/>
                  </a:schemeClr>
                </a:solidFill>
                <a:latin typeface="+mn-ea"/>
              </a:rPr>
              <a:t>합성곱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필터에 대한 길이</a:t>
            </a:r>
            <a:r>
              <a:rPr lang="en-US" altLang="ko-KR" sz="1600" dirty="0">
                <a:latin typeface="+mn-ea"/>
              </a:rPr>
              <a:t>(L)</a:t>
            </a:r>
            <a:r>
              <a:rPr lang="ko-KR" altLang="en-US" sz="1600" dirty="0">
                <a:latin typeface="+mn-ea"/>
              </a:rPr>
              <a:t>가 입력 채널의 길이</a:t>
            </a:r>
            <a:r>
              <a:rPr lang="en-US" altLang="ko-KR" sz="1600" dirty="0">
                <a:latin typeface="+mn-ea"/>
              </a:rPr>
              <a:t>(L)</a:t>
            </a:r>
            <a:r>
              <a:rPr lang="ko-KR" altLang="en-US" sz="1600" dirty="0">
                <a:latin typeface="+mn-ea"/>
              </a:rPr>
              <a:t>와 같아야 하기 때문에 이와 같은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형태가 만들어짐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입력 </a:t>
            </a:r>
            <a:r>
              <a:rPr lang="en-US" altLang="ko-KR" sz="1600" dirty="0">
                <a:latin typeface="+mn-ea"/>
              </a:rPr>
              <a:t>(W,H,L)</a:t>
            </a:r>
            <a:r>
              <a:rPr lang="ko-KR" altLang="en-US" sz="1600" dirty="0">
                <a:latin typeface="+mn-ea"/>
              </a:rPr>
              <a:t>에 필터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k,k,L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를 적용하면 출력은 </a:t>
            </a:r>
            <a:r>
              <a:rPr lang="en-US" altLang="ko-KR" sz="1600" dirty="0">
                <a:latin typeface="+mn-ea"/>
              </a:rPr>
              <a:t>(W,H)</a:t>
            </a:r>
            <a:r>
              <a:rPr lang="ko-KR" altLang="en-US" sz="1600" dirty="0">
                <a:latin typeface="+mn-ea"/>
              </a:rPr>
              <a:t>가 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이때 필터는 두 방향으로 움직이며 출력 형태는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2D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행렬</a:t>
            </a:r>
            <a:r>
              <a:rPr lang="ko-KR" altLang="en-US" sz="1600" dirty="0">
                <a:latin typeface="+mn-ea"/>
              </a:rPr>
              <a:t>이 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331406-7854-9133-4D8D-296CEEF0DC6C}"/>
              </a:ext>
            </a:extLst>
          </p:cNvPr>
          <p:cNvSpPr/>
          <p:nvPr/>
        </p:nvSpPr>
        <p:spPr>
          <a:xfrm>
            <a:off x="6339196" y="3757304"/>
            <a:ext cx="4419600" cy="2217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6E6C81-B7F1-D85A-71FE-764FD2C30CA6}"/>
              </a:ext>
            </a:extLst>
          </p:cNvPr>
          <p:cNvSpPr/>
          <p:nvPr/>
        </p:nvSpPr>
        <p:spPr>
          <a:xfrm>
            <a:off x="5410181" y="4855666"/>
            <a:ext cx="716281" cy="50520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EC716-016B-5A6E-1AEE-93D8EF6638D5}"/>
              </a:ext>
            </a:extLst>
          </p:cNvPr>
          <p:cNvSpPr txBox="1"/>
          <p:nvPr/>
        </p:nvSpPr>
        <p:spPr>
          <a:xfrm>
            <a:off x="492380" y="49236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AC84E-58A9-BD3C-59C4-B0921E59BF53}"/>
              </a:ext>
            </a:extLst>
          </p:cNvPr>
          <p:cNvSpPr txBox="1"/>
          <p:nvPr/>
        </p:nvSpPr>
        <p:spPr>
          <a:xfrm>
            <a:off x="10753223" y="48301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32BC8F-019C-258F-1139-09A9574DED63}"/>
              </a:ext>
            </a:extLst>
          </p:cNvPr>
          <p:cNvSpPr txBox="1"/>
          <p:nvPr/>
        </p:nvSpPr>
        <p:spPr>
          <a:xfrm>
            <a:off x="2852221" y="6135183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7513B-5C4C-527F-81BB-9CA4F60DF6BA}"/>
              </a:ext>
            </a:extLst>
          </p:cNvPr>
          <p:cNvSpPr txBox="1"/>
          <p:nvPr/>
        </p:nvSpPr>
        <p:spPr>
          <a:xfrm>
            <a:off x="8398955" y="59747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9E68DE-98C0-1276-2A3C-4EA9B3362A8F}"/>
              </a:ext>
            </a:extLst>
          </p:cNvPr>
          <p:cNvSpPr txBox="1"/>
          <p:nvPr/>
        </p:nvSpPr>
        <p:spPr>
          <a:xfrm>
            <a:off x="1367500" y="5125873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4874FC-0FA2-6402-5C85-B1F2F9269718}"/>
              </a:ext>
            </a:extLst>
          </p:cNvPr>
          <p:cNvSpPr txBox="1"/>
          <p:nvPr/>
        </p:nvSpPr>
        <p:spPr>
          <a:xfrm>
            <a:off x="1005196" y="4756541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963B3-82C3-692F-9910-70A5FBF77C11}"/>
              </a:ext>
            </a:extLst>
          </p:cNvPr>
          <p:cNvSpPr/>
          <p:nvPr/>
        </p:nvSpPr>
        <p:spPr>
          <a:xfrm>
            <a:off x="2678104" y="4260901"/>
            <a:ext cx="395656" cy="58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38B63-4A86-20F8-749D-E1B42753E26A}"/>
              </a:ext>
            </a:extLst>
          </p:cNvPr>
          <p:cNvCxnSpPr>
            <a:cxnSpLocks/>
          </p:cNvCxnSpPr>
          <p:nvPr/>
        </p:nvCxnSpPr>
        <p:spPr>
          <a:xfrm>
            <a:off x="2770374" y="4643731"/>
            <a:ext cx="803176" cy="1032034"/>
          </a:xfrm>
          <a:prstGeom prst="bentConnector3">
            <a:avLst>
              <a:gd name="adj1" fmla="val 18728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A1FC8F3-DB61-1C96-836F-42C046476C5B}"/>
              </a:ext>
            </a:extLst>
          </p:cNvPr>
          <p:cNvSpPr txBox="1"/>
          <p:nvPr/>
        </p:nvSpPr>
        <p:spPr>
          <a:xfrm>
            <a:off x="2678104" y="5697725"/>
            <a:ext cx="170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필터가 움직이는 방향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A56BD9-6B3B-A3BB-58FC-1A64471C5DFA}"/>
              </a:ext>
            </a:extLst>
          </p:cNvPr>
          <p:cNvSpPr txBox="1"/>
          <p:nvPr/>
        </p:nvSpPr>
        <p:spPr>
          <a:xfrm>
            <a:off x="1667582" y="3436072"/>
            <a:ext cx="1078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k,k,L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8D51C9-18C4-C38F-E041-53017061777B}"/>
              </a:ext>
            </a:extLst>
          </p:cNvPr>
          <p:cNvSpPr txBox="1"/>
          <p:nvPr/>
        </p:nvSpPr>
        <p:spPr>
          <a:xfrm>
            <a:off x="3860564" y="3283320"/>
            <a:ext cx="97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  <a:r>
              <a:rPr lang="en-US" altLang="ko-KR" sz="1200" dirty="0"/>
              <a:t>(W,H,L)</a:t>
            </a:r>
            <a:endParaRPr lang="ko-KR" altLang="en-US" sz="12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DF02E98-E0AC-00B3-39BC-632E4D45906E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2112782" y="3713071"/>
            <a:ext cx="94098" cy="353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CF56F66-AF1C-B254-B941-19AAA4AF945D}"/>
              </a:ext>
            </a:extLst>
          </p:cNvPr>
          <p:cNvCxnSpPr/>
          <p:nvPr/>
        </p:nvCxnSpPr>
        <p:spPr>
          <a:xfrm flipH="1">
            <a:off x="3713463" y="3560319"/>
            <a:ext cx="331966" cy="2236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95F40E9-A713-73B8-1750-EA42E703E8B4}"/>
              </a:ext>
            </a:extLst>
          </p:cNvPr>
          <p:cNvSpPr txBox="1"/>
          <p:nvPr/>
        </p:nvSpPr>
        <p:spPr>
          <a:xfrm>
            <a:off x="8684422" y="5614144"/>
            <a:ext cx="153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 형태 </a:t>
            </a:r>
            <a:r>
              <a:rPr lang="en-US" altLang="ko-KR" sz="1200" dirty="0"/>
              <a:t>:2D(W,H)</a:t>
            </a:r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B28264CD-CE69-AB48-8694-3E344D34776A}"/>
              </a:ext>
            </a:extLst>
          </p:cNvPr>
          <p:cNvSpPr/>
          <p:nvPr/>
        </p:nvSpPr>
        <p:spPr>
          <a:xfrm>
            <a:off x="854684" y="3791152"/>
            <a:ext cx="4170118" cy="2300111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9DDAA69B-A449-A8D3-F52C-2C1E8417A19F}"/>
              </a:ext>
            </a:extLst>
          </p:cNvPr>
          <p:cNvSpPr/>
          <p:nvPr/>
        </p:nvSpPr>
        <p:spPr>
          <a:xfrm>
            <a:off x="1304734" y="4081410"/>
            <a:ext cx="1078596" cy="1065309"/>
          </a:xfrm>
          <a:prstGeom prst="cube">
            <a:avLst>
              <a:gd name="adj" fmla="val 634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2B75C-5D1C-F70E-7FD0-D45F9E0B639C}"/>
              </a:ext>
            </a:extLst>
          </p:cNvPr>
          <p:cNvSpPr txBox="1"/>
          <p:nvPr/>
        </p:nvSpPr>
        <p:spPr>
          <a:xfrm>
            <a:off x="4767368" y="569772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63F53-D24B-B66C-4C35-39FC735DA099}"/>
              </a:ext>
            </a:extLst>
          </p:cNvPr>
          <p:cNvSpPr txBox="1"/>
          <p:nvPr/>
        </p:nvSpPr>
        <p:spPr>
          <a:xfrm>
            <a:off x="2068597" y="4681348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F18A3E-FE36-83E0-9AD8-019EB571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617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71393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1x1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신경망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65653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1x1 </a:t>
            </a:r>
            <a:r>
              <a:rPr lang="ko-KR" altLang="en-US" sz="1600" dirty="0" err="1">
                <a:latin typeface="+mn-ea"/>
              </a:rPr>
              <a:t>합성곱은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3D </a:t>
            </a:r>
            <a:r>
              <a:rPr lang="ko-KR" altLang="en-US" sz="1600" dirty="0">
                <a:latin typeface="+mn-ea"/>
              </a:rPr>
              <a:t>형태로 입력됨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즉 입력</a:t>
            </a:r>
            <a:r>
              <a:rPr lang="en-US" altLang="ko-KR" sz="1600" dirty="0">
                <a:latin typeface="+mn-ea"/>
              </a:rPr>
              <a:t>(W,H,L)</a:t>
            </a:r>
            <a:r>
              <a:rPr lang="ko-KR" altLang="en-US" sz="1600" dirty="0">
                <a:latin typeface="+mn-ea"/>
              </a:rPr>
              <a:t>에 필터 </a:t>
            </a:r>
            <a:r>
              <a:rPr lang="en-US" altLang="ko-KR" sz="1600" dirty="0">
                <a:latin typeface="+mn-ea"/>
              </a:rPr>
              <a:t>(1,1,L)</a:t>
            </a:r>
            <a:r>
              <a:rPr lang="ko-KR" altLang="en-US" sz="1600" dirty="0">
                <a:latin typeface="+mn-ea"/>
              </a:rPr>
              <a:t>를 적용하면 출력은 </a:t>
            </a:r>
            <a:r>
              <a:rPr lang="en-US" altLang="ko-KR" sz="1600" dirty="0">
                <a:latin typeface="+mn-ea"/>
              </a:rPr>
              <a:t>(W,H)</a:t>
            </a:r>
            <a:r>
              <a:rPr lang="ko-KR" altLang="en-US" sz="1600" dirty="0">
                <a:latin typeface="+mn-ea"/>
              </a:rPr>
              <a:t>가 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1x1 </a:t>
            </a:r>
            <a:r>
              <a:rPr lang="ko-KR" altLang="en-US" sz="1600" dirty="0" err="1">
                <a:latin typeface="+mn-ea"/>
              </a:rPr>
              <a:t>합성곱에서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채널 수를 조정해서 </a:t>
            </a:r>
            <a:r>
              <a:rPr lang="ko-KR" altLang="en-US" sz="1600" dirty="0" err="1">
                <a:solidFill>
                  <a:schemeClr val="accent4">
                    <a:lumMod val="75000"/>
                  </a:schemeClr>
                </a:solidFill>
                <a:latin typeface="+mn-ea"/>
              </a:rPr>
              <a:t>연산량이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 감소되는 효과가 있음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331406-7854-9133-4D8D-296CEEF0DC6C}"/>
              </a:ext>
            </a:extLst>
          </p:cNvPr>
          <p:cNvSpPr/>
          <p:nvPr/>
        </p:nvSpPr>
        <p:spPr>
          <a:xfrm>
            <a:off x="6339196" y="3757304"/>
            <a:ext cx="4419600" cy="2217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6E6C81-B7F1-D85A-71FE-764FD2C30CA6}"/>
              </a:ext>
            </a:extLst>
          </p:cNvPr>
          <p:cNvSpPr/>
          <p:nvPr/>
        </p:nvSpPr>
        <p:spPr>
          <a:xfrm>
            <a:off x="5410181" y="4855666"/>
            <a:ext cx="716281" cy="50520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EC716-016B-5A6E-1AEE-93D8EF6638D5}"/>
              </a:ext>
            </a:extLst>
          </p:cNvPr>
          <p:cNvSpPr txBox="1"/>
          <p:nvPr/>
        </p:nvSpPr>
        <p:spPr>
          <a:xfrm>
            <a:off x="492380" y="49236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AC84E-58A9-BD3C-59C4-B0921E59BF53}"/>
              </a:ext>
            </a:extLst>
          </p:cNvPr>
          <p:cNvSpPr txBox="1"/>
          <p:nvPr/>
        </p:nvSpPr>
        <p:spPr>
          <a:xfrm>
            <a:off x="10753223" y="48301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32BC8F-019C-258F-1139-09A9574DED63}"/>
              </a:ext>
            </a:extLst>
          </p:cNvPr>
          <p:cNvSpPr txBox="1"/>
          <p:nvPr/>
        </p:nvSpPr>
        <p:spPr>
          <a:xfrm>
            <a:off x="2852221" y="6135183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7513B-5C4C-527F-81BB-9CA4F60DF6BA}"/>
              </a:ext>
            </a:extLst>
          </p:cNvPr>
          <p:cNvSpPr txBox="1"/>
          <p:nvPr/>
        </p:nvSpPr>
        <p:spPr>
          <a:xfrm>
            <a:off x="8398955" y="59747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9E68DE-98C0-1276-2A3C-4EA9B3362A8F}"/>
              </a:ext>
            </a:extLst>
          </p:cNvPr>
          <p:cNvSpPr txBox="1"/>
          <p:nvPr/>
        </p:nvSpPr>
        <p:spPr>
          <a:xfrm>
            <a:off x="1378184" y="514108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4874FC-0FA2-6402-5C85-B1F2F9269718}"/>
              </a:ext>
            </a:extLst>
          </p:cNvPr>
          <p:cNvSpPr txBox="1"/>
          <p:nvPr/>
        </p:nvSpPr>
        <p:spPr>
          <a:xfrm>
            <a:off x="1019040" y="4738937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6963B3-82C3-692F-9910-70A5FBF77C11}"/>
              </a:ext>
            </a:extLst>
          </p:cNvPr>
          <p:cNvSpPr/>
          <p:nvPr/>
        </p:nvSpPr>
        <p:spPr>
          <a:xfrm>
            <a:off x="2678104" y="4260901"/>
            <a:ext cx="395656" cy="58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38B63-4A86-20F8-749D-E1B42753E26A}"/>
              </a:ext>
            </a:extLst>
          </p:cNvPr>
          <p:cNvCxnSpPr>
            <a:cxnSpLocks/>
          </p:cNvCxnSpPr>
          <p:nvPr/>
        </p:nvCxnSpPr>
        <p:spPr>
          <a:xfrm>
            <a:off x="2770374" y="4643731"/>
            <a:ext cx="803176" cy="1032034"/>
          </a:xfrm>
          <a:prstGeom prst="bentConnector3">
            <a:avLst>
              <a:gd name="adj1" fmla="val 18728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A1FC8F3-DB61-1C96-836F-42C046476C5B}"/>
              </a:ext>
            </a:extLst>
          </p:cNvPr>
          <p:cNvSpPr txBox="1"/>
          <p:nvPr/>
        </p:nvSpPr>
        <p:spPr>
          <a:xfrm>
            <a:off x="2678104" y="5697725"/>
            <a:ext cx="170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필터가 움직이는 방향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A56BD9-6B3B-A3BB-58FC-1A64471C5DFA}"/>
              </a:ext>
            </a:extLst>
          </p:cNvPr>
          <p:cNvSpPr txBox="1"/>
          <p:nvPr/>
        </p:nvSpPr>
        <p:spPr>
          <a:xfrm>
            <a:off x="1693878" y="3440713"/>
            <a:ext cx="1158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필터</a:t>
            </a:r>
            <a:r>
              <a:rPr lang="en-US" altLang="ko-KR" sz="1200" dirty="0"/>
              <a:t>(1,1,L)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8D51C9-18C4-C38F-E041-53017061777B}"/>
              </a:ext>
            </a:extLst>
          </p:cNvPr>
          <p:cNvSpPr txBox="1"/>
          <p:nvPr/>
        </p:nvSpPr>
        <p:spPr>
          <a:xfrm>
            <a:off x="3860564" y="3283320"/>
            <a:ext cx="97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  <a:r>
              <a:rPr lang="en-US" altLang="ko-KR" sz="1200" dirty="0"/>
              <a:t>(W,H,L)</a:t>
            </a:r>
            <a:endParaRPr lang="ko-KR" altLang="en-US" sz="12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DF02E98-E0AC-00B3-39BC-632E4D45906E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2139078" y="3717712"/>
            <a:ext cx="133972" cy="353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CF56F66-AF1C-B254-B941-19AAA4AF945D}"/>
              </a:ext>
            </a:extLst>
          </p:cNvPr>
          <p:cNvCxnSpPr/>
          <p:nvPr/>
        </p:nvCxnSpPr>
        <p:spPr>
          <a:xfrm flipH="1">
            <a:off x="3713463" y="3560319"/>
            <a:ext cx="331966" cy="2236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95F40E9-A713-73B8-1750-EA42E703E8B4}"/>
              </a:ext>
            </a:extLst>
          </p:cNvPr>
          <p:cNvSpPr txBox="1"/>
          <p:nvPr/>
        </p:nvSpPr>
        <p:spPr>
          <a:xfrm>
            <a:off x="8684422" y="5614144"/>
            <a:ext cx="153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 형태 </a:t>
            </a:r>
            <a:r>
              <a:rPr lang="en-US" altLang="ko-KR" sz="1200" dirty="0"/>
              <a:t>:2D(W,H)</a:t>
            </a:r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B28264CD-CE69-AB48-8694-3E344D34776A}"/>
              </a:ext>
            </a:extLst>
          </p:cNvPr>
          <p:cNvSpPr/>
          <p:nvPr/>
        </p:nvSpPr>
        <p:spPr>
          <a:xfrm>
            <a:off x="854684" y="3791152"/>
            <a:ext cx="4170118" cy="2300111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9DDAA69B-A449-A8D3-F52C-2C1E8417A19F}"/>
              </a:ext>
            </a:extLst>
          </p:cNvPr>
          <p:cNvSpPr/>
          <p:nvPr/>
        </p:nvSpPr>
        <p:spPr>
          <a:xfrm>
            <a:off x="1304734" y="4081410"/>
            <a:ext cx="1078596" cy="1065309"/>
          </a:xfrm>
          <a:prstGeom prst="cube">
            <a:avLst>
              <a:gd name="adj" fmla="val 634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2B75C-5D1C-F70E-7FD0-D45F9E0B639C}"/>
              </a:ext>
            </a:extLst>
          </p:cNvPr>
          <p:cNvSpPr txBox="1"/>
          <p:nvPr/>
        </p:nvSpPr>
        <p:spPr>
          <a:xfrm>
            <a:off x="4767368" y="569772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21F37-CA94-FF74-D0AC-822015C88CAF}"/>
              </a:ext>
            </a:extLst>
          </p:cNvPr>
          <p:cNvSpPr txBox="1"/>
          <p:nvPr/>
        </p:nvSpPr>
        <p:spPr>
          <a:xfrm>
            <a:off x="2074279" y="4643731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99D3CA-7F0D-D112-BFD2-A37430E9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510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3" ma:contentTypeDescription="새 문서를 만듭니다." ma:contentTypeScope="" ma:versionID="28cbcafdac3f30e70652610c9925a7d7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729b06611442ccf9beff0dbaeb165c35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924DFC-B5DA-4401-A995-92F987D7B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df4c73b-aa3d-45f2-a515-8798c4d7911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18781</TotalTime>
  <Words>1341</Words>
  <Application>Microsoft Office PowerPoint</Application>
  <PresentationFormat>와이드스크린</PresentationFormat>
  <Paragraphs>180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Wingdings</vt:lpstr>
      <vt:lpstr>나눔스퀘어 네오 Regular</vt:lpstr>
      <vt:lpstr>나눔스퀘어</vt:lpstr>
      <vt:lpstr>Arial</vt:lpstr>
      <vt:lpstr>D2Coding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260</cp:revision>
  <dcterms:created xsi:type="dcterms:W3CDTF">2022-03-07T11:10:45Z</dcterms:created>
  <dcterms:modified xsi:type="dcterms:W3CDTF">2024-01-11T05:55:26Z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